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kYd+cMlqbCirKRgYiwJyuSSxJjw=="/>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12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74c64e2d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74c64e2d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e74c64e2d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FFFF00"/>
              </a:solidFill>
            </a:endParaRPr>
          </a:p>
        </p:txBody>
      </p:sp>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8/1/2021</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8/1/2021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8/1/2021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8/1/2021</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8/1/2021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8/1/2021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8/1/2021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0769600" y="6356351"/>
            <a:ext cx="812800" cy="365125"/>
          </a:xfr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8/1/2021</a:t>
            </a:fld>
            <a:endParaRPr lang="en-US" dirty="0">
              <a:solidFill>
                <a:schemeClr val="tx2">
                  <a:shade val="90000"/>
                </a:scheme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Information_and_communication_technologi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3.0/" TargetMode="External"/><Relationship Id="rId5" Type="http://schemas.openxmlformats.org/officeDocument/2006/relationships/hyperlink" Target="http://prophotostock.deviantart.com/art/Binary-Technology-and-Business-424998526"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internationaljournalofresearch.com/2020/06/13/top-6-platforms-for-competitive-programm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
        <p:cNvGrpSpPr/>
        <p:nvPr/>
      </p:nvGrpSpPr>
      <p:grpSpPr>
        <a:xfrm>
          <a:off x="0" y="0"/>
          <a:ext cx="0" cy="0"/>
          <a:chOff x="0" y="0"/>
          <a:chExt cx="0" cy="0"/>
        </a:xfrm>
      </p:grpSpPr>
      <p:sp>
        <p:nvSpPr>
          <p:cNvPr id="120" name="Google Shape;120;p1"/>
          <p:cNvSpPr txBox="1">
            <a:spLocks noGrp="1"/>
          </p:cNvSpPr>
          <p:nvPr>
            <p:ph type="ctrTitle"/>
          </p:nvPr>
        </p:nvSpPr>
        <p:spPr>
          <a:xfrm>
            <a:off x="1634204" y="1481900"/>
            <a:ext cx="9144000" cy="3491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EFEFE"/>
              </a:buClr>
              <a:buSzPts val="5300"/>
              <a:buFont typeface="Arial"/>
              <a:buNone/>
            </a:pPr>
            <a:endParaRPr sz="5300"/>
          </a:p>
        </p:txBody>
      </p:sp>
      <p:sp>
        <p:nvSpPr>
          <p:cNvPr id="121" name="Google Shape;121;p1"/>
          <p:cNvSpPr txBox="1"/>
          <p:nvPr/>
        </p:nvSpPr>
        <p:spPr>
          <a:xfrm>
            <a:off x="10776385" y="6657945"/>
            <a:ext cx="1412566"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BY-SA</a:t>
            </a:r>
            <a:r>
              <a:rPr lang="en-US" sz="700" b="0" i="0" u="none" strike="noStrike" cap="none">
                <a:solidFill>
                  <a:srgbClr val="FFFFFF"/>
                </a:solidFill>
                <a:latin typeface="Arial"/>
                <a:ea typeface="Arial"/>
                <a:cs typeface="Arial"/>
                <a:sym typeface="Arial"/>
              </a:rPr>
              <a:t>.</a:t>
            </a:r>
            <a:endParaRPr sz="700" b="0" i="0" u="none" strike="noStrike" cap="none">
              <a:solidFill>
                <a:srgbClr val="FFFFFF"/>
              </a:solidFill>
              <a:latin typeface="Arial"/>
              <a:ea typeface="Arial"/>
              <a:cs typeface="Arial"/>
              <a:sym typeface="Arial"/>
            </a:endParaRPr>
          </a:p>
        </p:txBody>
      </p:sp>
      <p:pic>
        <p:nvPicPr>
          <p:cNvPr id="122" name="Google Shape;122;p1"/>
          <p:cNvPicPr preferRelativeResize="0"/>
          <p:nvPr/>
        </p:nvPicPr>
        <p:blipFill rotWithShape="1">
          <a:blip r:embed="rId5">
            <a:alphaModFix/>
          </a:blip>
          <a:srcRect/>
          <a:stretch/>
        </p:blipFill>
        <p:spPr>
          <a:xfrm>
            <a:off x="2540" y="-759460"/>
            <a:ext cx="12189460" cy="761746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B33E"/>
        </a:solidFill>
        <a:effectLst/>
      </p:bgPr>
    </p:bg>
    <p:spTree>
      <p:nvGrpSpPr>
        <p:cNvPr id="1" name="Shape 218"/>
        <p:cNvGrpSpPr/>
        <p:nvPr/>
      </p:nvGrpSpPr>
      <p:grpSpPr>
        <a:xfrm>
          <a:off x="0" y="0"/>
          <a:ext cx="0" cy="0"/>
          <a:chOff x="0" y="0"/>
          <a:chExt cx="0" cy="0"/>
        </a:xfrm>
      </p:grpSpPr>
      <p:sp>
        <p:nvSpPr>
          <p:cNvPr id="219" name="Google Shape;219;p10"/>
          <p:cNvSpPr txBox="1"/>
          <p:nvPr/>
        </p:nvSpPr>
        <p:spPr>
          <a:xfrm>
            <a:off x="4724400" y="3200399"/>
            <a:ext cx="27431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Click to text</a:t>
            </a:r>
            <a:endParaRPr sz="1800" b="0" i="0" u="none" strike="noStrike" cap="none">
              <a:solidFill>
                <a:schemeClr val="dk1"/>
              </a:solidFill>
              <a:latin typeface="Arial"/>
              <a:ea typeface="Arial"/>
              <a:cs typeface="Arial"/>
              <a:sym typeface="Arial"/>
            </a:endParaRPr>
          </a:p>
        </p:txBody>
      </p:sp>
      <p:pic>
        <p:nvPicPr>
          <p:cNvPr id="220" name="Google Shape;220;p10"/>
          <p:cNvPicPr preferRelativeResize="0"/>
          <p:nvPr/>
        </p:nvPicPr>
        <p:blipFill rotWithShape="1">
          <a:blip r:embed="rId3">
            <a:alphaModFix/>
          </a:blip>
          <a:srcRect/>
          <a:stretch/>
        </p:blipFill>
        <p:spPr>
          <a:xfrm>
            <a:off x="478790" y="441325"/>
            <a:ext cx="11218545" cy="606806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DB33E"/>
        </a:solidFill>
        <a:effectLst/>
      </p:bgPr>
    </p:bg>
    <p:spTree>
      <p:nvGrpSpPr>
        <p:cNvPr id="1" name="Shape 224"/>
        <p:cNvGrpSpPr/>
        <p:nvPr/>
      </p:nvGrpSpPr>
      <p:grpSpPr>
        <a:xfrm>
          <a:off x="0" y="0"/>
          <a:ext cx="0" cy="0"/>
          <a:chOff x="0" y="0"/>
          <a:chExt cx="0" cy="0"/>
        </a:xfrm>
      </p:grpSpPr>
      <p:pic>
        <p:nvPicPr>
          <p:cNvPr id="225" name="Google Shape;225;p11"/>
          <p:cNvPicPr preferRelativeResize="0"/>
          <p:nvPr/>
        </p:nvPicPr>
        <p:blipFill rotWithShape="1">
          <a:blip r:embed="rId3">
            <a:alphaModFix/>
          </a:blip>
          <a:srcRect/>
          <a:stretch/>
        </p:blipFill>
        <p:spPr>
          <a:xfrm>
            <a:off x="395605" y="441960"/>
            <a:ext cx="11492230" cy="60674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DB33E"/>
        </a:solidFill>
        <a:effectLst/>
      </p:bgPr>
    </p:bg>
    <p:spTree>
      <p:nvGrpSpPr>
        <p:cNvPr id="1" name="Shape 230"/>
        <p:cNvGrpSpPr/>
        <p:nvPr/>
      </p:nvGrpSpPr>
      <p:grpSpPr>
        <a:xfrm>
          <a:off x="0" y="0"/>
          <a:ext cx="0" cy="0"/>
          <a:chOff x="0" y="0"/>
          <a:chExt cx="0" cy="0"/>
        </a:xfrm>
      </p:grpSpPr>
      <p:pic>
        <p:nvPicPr>
          <p:cNvPr id="2" name="Picture 1" descr="29.07.2021_21.02.35_REC.png"/>
          <p:cNvPicPr>
            <a:picLocks noChangeAspect="1"/>
          </p:cNvPicPr>
          <p:nvPr/>
        </p:nvPicPr>
        <p:blipFill>
          <a:blip r:embed="rId3"/>
          <a:stretch>
            <a:fillRect/>
          </a:stretch>
        </p:blipFill>
        <p:spPr>
          <a:xfrm>
            <a:off x="610285" y="300428"/>
            <a:ext cx="10971429" cy="625714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DB33E"/>
        </a:solidFill>
        <a:effectLst/>
      </p:bgPr>
    </p:bg>
    <p:spTree>
      <p:nvGrpSpPr>
        <p:cNvPr id="1" name="Shape 234"/>
        <p:cNvGrpSpPr/>
        <p:nvPr/>
      </p:nvGrpSpPr>
      <p:grpSpPr>
        <a:xfrm>
          <a:off x="0" y="0"/>
          <a:ext cx="0" cy="0"/>
          <a:chOff x="0" y="0"/>
          <a:chExt cx="0" cy="0"/>
        </a:xfrm>
      </p:grpSpPr>
      <p:pic>
        <p:nvPicPr>
          <p:cNvPr id="2" name="Picture 1" descr="29.07.2021_21.03.15_REC.png"/>
          <p:cNvPicPr>
            <a:picLocks noChangeAspect="1"/>
          </p:cNvPicPr>
          <p:nvPr/>
        </p:nvPicPr>
        <p:blipFill>
          <a:blip r:embed="rId3"/>
          <a:stretch>
            <a:fillRect/>
          </a:stretch>
        </p:blipFill>
        <p:spPr>
          <a:xfrm>
            <a:off x="586476" y="799775"/>
            <a:ext cx="11019048" cy="534285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717025" y="1147400"/>
            <a:ext cx="11627400" cy="1303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4"/>
              </a:buClr>
              <a:buSzPts val="6000"/>
              <a:buFont typeface="Times New Roman"/>
              <a:buNone/>
            </a:pPr>
            <a:r>
              <a:rPr lang="en-US" sz="6000">
                <a:solidFill>
                  <a:srgbClr val="0000FF"/>
                </a:solidFill>
                <a:latin typeface="Times New Roman"/>
                <a:ea typeface="Times New Roman"/>
                <a:cs typeface="Times New Roman"/>
                <a:sym typeface="Times New Roman"/>
              </a:rPr>
              <a:t>Exploratory Data Analysis:</a:t>
            </a:r>
            <a:endParaRPr sz="6000">
              <a:solidFill>
                <a:srgbClr val="0000FF"/>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rgbClr val="262626"/>
              </a:buClr>
              <a:buSzPts val="6000"/>
              <a:buFont typeface="Arial"/>
              <a:buNone/>
            </a:pPr>
            <a:endParaRPr sz="6000">
              <a:solidFill>
                <a:srgbClr val="0000FF"/>
              </a:solidFill>
              <a:latin typeface="Times New Roman"/>
              <a:ea typeface="Times New Roman"/>
              <a:cs typeface="Times New Roman"/>
              <a:sym typeface="Times New Roman"/>
            </a:endParaRPr>
          </a:p>
        </p:txBody>
      </p:sp>
      <p:sp>
        <p:nvSpPr>
          <p:cNvPr id="240" name="Google Shape;240;p13"/>
          <p:cNvSpPr txBox="1"/>
          <p:nvPr/>
        </p:nvSpPr>
        <p:spPr>
          <a:xfrm>
            <a:off x="1161415" y="2286000"/>
            <a:ext cx="9188400" cy="261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a:t>
            </a:r>
            <a:r>
              <a:rPr lang="en-US" sz="1200" b="0" i="0" u="none" strike="noStrike" cap="none">
                <a:solidFill>
                  <a:schemeClr val="dk1"/>
                </a:solidFill>
                <a:latin typeface="Arial"/>
                <a:ea typeface="Arial"/>
                <a:cs typeface="Arial"/>
                <a:sym typeface="Arial"/>
              </a:rPr>
              <a:t>     </a:t>
            </a:r>
            <a:r>
              <a:rPr lang="en-US" sz="1200" b="0" i="0" u="none" strike="noStrike" cap="none">
                <a:solidFill>
                  <a:schemeClr val="dk2"/>
                </a:solidFill>
                <a:latin typeface="Arial"/>
                <a:ea typeface="Arial"/>
                <a:cs typeface="Arial"/>
                <a:sym typeface="Arial"/>
              </a:rPr>
              <a:t>  </a:t>
            </a:r>
            <a:r>
              <a:rPr lang="en-US" sz="2000" b="0" i="0" u="none" strike="noStrike" cap="none">
                <a:solidFill>
                  <a:schemeClr val="dk2"/>
                </a:solidFill>
                <a:latin typeface="Arial"/>
                <a:ea typeface="Arial"/>
                <a:cs typeface="Arial"/>
                <a:sym typeface="Arial"/>
              </a:rPr>
              <a:t>Well don’t get to worry about the fancy names like exploratory data analysis and all. By looking at the columns description in the above paragraph, we can make many assumptions like</a:t>
            </a:r>
            <a:r>
              <a:rPr lang="en-US" sz="2000" b="0" i="0" u="none" strike="noStrike" cap="none">
                <a:solidFill>
                  <a:schemeClr val="dk2"/>
                </a:solidFill>
                <a:latin typeface="Noto Sans Symbols"/>
                <a:ea typeface="Noto Sans Symbols"/>
                <a:cs typeface="Noto Sans Symbols"/>
                <a:sym typeface="Noto Sans Symbols"/>
              </a:rPr>
              <a:t> ∙ </a:t>
            </a:r>
            <a:r>
              <a:rPr lang="en-US" sz="2000" b="0" i="0" u="none" strike="noStrike" cap="none">
                <a:solidFill>
                  <a:schemeClr val="dk2"/>
                </a:solidFill>
                <a:latin typeface="Arial"/>
                <a:ea typeface="Arial"/>
                <a:cs typeface="Arial"/>
                <a:sym typeface="Arial"/>
              </a:rPr>
              <a:t>The one whose salary is more can have a greater chance of loan approval.</a:t>
            </a:r>
            <a:r>
              <a:rPr lang="en-US" sz="2000" b="0" i="0" u="none" strike="noStrike" cap="none">
                <a:solidFill>
                  <a:schemeClr val="dk2"/>
                </a:solidFill>
                <a:latin typeface="Noto Sans Symbols"/>
                <a:ea typeface="Noto Sans Symbols"/>
                <a:cs typeface="Noto Sans Symbols"/>
                <a:sym typeface="Noto Sans Symbols"/>
              </a:rPr>
              <a:t> ∙ </a:t>
            </a:r>
            <a:r>
              <a:rPr lang="en-US" sz="2000" b="0" i="0" u="none" strike="noStrike" cap="none">
                <a:solidFill>
                  <a:schemeClr val="dk2"/>
                </a:solidFill>
                <a:latin typeface="Arial"/>
                <a:ea typeface="Arial"/>
                <a:cs typeface="Arial"/>
                <a:sym typeface="Arial"/>
              </a:rPr>
              <a:t>The one who is graduate has a better chance of loan approval.</a:t>
            </a:r>
            <a:r>
              <a:rPr lang="en-US" sz="2000" b="0" i="0" u="none" strike="noStrike" cap="none">
                <a:solidFill>
                  <a:schemeClr val="dk2"/>
                </a:solidFill>
                <a:latin typeface="Noto Sans Symbols"/>
                <a:ea typeface="Noto Sans Symbols"/>
                <a:cs typeface="Noto Sans Symbols"/>
                <a:sym typeface="Noto Sans Symbols"/>
              </a:rPr>
              <a:t> ∙ </a:t>
            </a:r>
            <a:r>
              <a:rPr lang="en-US" sz="2000" b="0" i="0" u="none" strike="noStrike" cap="none">
                <a:solidFill>
                  <a:schemeClr val="dk2"/>
                </a:solidFill>
                <a:latin typeface="Arial"/>
                <a:ea typeface="Arial"/>
                <a:cs typeface="Arial"/>
                <a:sym typeface="Arial"/>
              </a:rPr>
              <a:t>Married people would have a upper hand than unmarried people for loan approval .</a:t>
            </a:r>
            <a:r>
              <a:rPr lang="en-US" sz="2000" b="0" i="0" u="none" strike="noStrike" cap="none">
                <a:solidFill>
                  <a:schemeClr val="dk2"/>
                </a:solidFill>
                <a:latin typeface="Noto Sans Symbols"/>
                <a:ea typeface="Noto Sans Symbols"/>
                <a:cs typeface="Noto Sans Symbols"/>
                <a:sym typeface="Noto Sans Symbols"/>
              </a:rPr>
              <a:t> ∙ </a:t>
            </a:r>
            <a:r>
              <a:rPr lang="en-US" sz="2000" b="0" i="0" u="none" strike="noStrike" cap="none">
                <a:solidFill>
                  <a:schemeClr val="dk2"/>
                </a:solidFill>
                <a:latin typeface="Arial"/>
                <a:ea typeface="Arial"/>
                <a:cs typeface="Arial"/>
                <a:sym typeface="Arial"/>
              </a:rPr>
              <a:t>The applicant who has less number of dependents have a high probability for loan approval.</a:t>
            </a:r>
            <a:r>
              <a:rPr lang="en-US" sz="2000" b="0" i="0" u="none" strike="noStrike" cap="none">
                <a:solidFill>
                  <a:schemeClr val="dk2"/>
                </a:solidFill>
                <a:latin typeface="Noto Sans Symbols"/>
                <a:ea typeface="Noto Sans Symbols"/>
                <a:cs typeface="Noto Sans Symbols"/>
                <a:sym typeface="Noto Sans Symbols"/>
              </a:rPr>
              <a:t> ∙ </a:t>
            </a:r>
            <a:r>
              <a:rPr lang="en-US" sz="2000" b="0" i="0" u="none" strike="noStrike" cap="none">
                <a:solidFill>
                  <a:schemeClr val="dk2"/>
                </a:solidFill>
                <a:latin typeface="Arial"/>
                <a:ea typeface="Arial"/>
                <a:cs typeface="Arial"/>
                <a:sym typeface="Arial"/>
              </a:rPr>
              <a:t>The lesser the loan amount the higher the chance for getting loan.    </a:t>
            </a:r>
            <a:endParaRPr sz="20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44"/>
        <p:cNvGrpSpPr/>
        <p:nvPr/>
      </p:nvGrpSpPr>
      <p:grpSpPr>
        <a:xfrm>
          <a:off x="0" y="0"/>
          <a:ext cx="0" cy="0"/>
          <a:chOff x="0" y="0"/>
          <a:chExt cx="0" cy="0"/>
        </a:xfrm>
      </p:grpSpPr>
      <p:pic>
        <p:nvPicPr>
          <p:cNvPr id="245" name="Google Shape;245;p14"/>
          <p:cNvPicPr preferRelativeResize="0"/>
          <p:nvPr/>
        </p:nvPicPr>
        <p:blipFill rotWithShape="1">
          <a:blip r:embed="rId4">
            <a:alphaModFix/>
          </a:blip>
          <a:srcRect/>
          <a:stretch/>
        </p:blipFill>
        <p:spPr>
          <a:xfrm>
            <a:off x="6283325" y="768985"/>
            <a:ext cx="5201285" cy="5337175"/>
          </a:xfrm>
          <a:prstGeom prst="rect">
            <a:avLst/>
          </a:prstGeom>
          <a:noFill/>
          <a:ln>
            <a:noFill/>
          </a:ln>
        </p:spPr>
      </p:pic>
      <p:sp>
        <p:nvSpPr>
          <p:cNvPr id="246" name="Google Shape;246;p14"/>
          <p:cNvSpPr txBox="1"/>
          <p:nvPr/>
        </p:nvSpPr>
        <p:spPr>
          <a:xfrm>
            <a:off x="181175" y="614060"/>
            <a:ext cx="8921700" cy="543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dk2"/>
                </a:solidFill>
                <a:latin typeface="Arial"/>
                <a:ea typeface="Arial"/>
                <a:cs typeface="Arial"/>
                <a:sym typeface="Arial"/>
              </a:rPr>
              <a:t>ALGORITHM:</a:t>
            </a:r>
            <a:endParaRPr sz="23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The following shows the pseudo code for the proposed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loan prediction method</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1. Load the data</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2. Determine the training and testing data</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3. Data cleaning and pre-processing.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 Fill the missing values with mean values regarding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numerical values.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b) Fill the missing values with mode values regarding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categorical variables.c) Outlier treatment.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4. Apply the modelling for prediction</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 Removing the load identifier</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b) Create the target variable (based on the requirement).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 this approach, target variable is loan-status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 Create a dummy variable for categorical variable (if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required) and split the training and testing data for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validation.</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d) Apply the model: NB method, SVM method</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5. Determine the accuracy followed by confusion Matrix.</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0"/>
        <p:cNvGrpSpPr/>
        <p:nvPr/>
      </p:nvGrpSpPr>
      <p:grpSpPr>
        <a:xfrm>
          <a:off x="0" y="0"/>
          <a:ext cx="0" cy="0"/>
          <a:chOff x="0" y="0"/>
          <a:chExt cx="0" cy="0"/>
        </a:xfrm>
      </p:grpSpPr>
      <p:sp>
        <p:nvSpPr>
          <p:cNvPr id="251" name="Google Shape;251;p15"/>
          <p:cNvSpPr txBox="1">
            <a:spLocks noGrp="1"/>
          </p:cNvSpPr>
          <p:nvPr>
            <p:ph type="body" idx="4294967295"/>
          </p:nvPr>
        </p:nvSpPr>
        <p:spPr>
          <a:xfrm>
            <a:off x="0" y="1722438"/>
            <a:ext cx="6702425" cy="51450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990"/>
              <a:buNone/>
            </a:pPr>
            <a:endParaRPr sz="2600"/>
          </a:p>
          <a:p>
            <a:pPr marL="285750" lvl="0" indent="-285750" algn="l" rtl="0">
              <a:lnSpc>
                <a:spcPct val="100000"/>
              </a:lnSpc>
              <a:spcBef>
                <a:spcPts val="1080"/>
              </a:spcBef>
              <a:spcAft>
                <a:spcPts val="0"/>
              </a:spcAft>
              <a:buSzPts val="2760"/>
              <a:buChar char="●"/>
            </a:pPr>
            <a:r>
              <a:rPr lang="en-US"/>
              <a:t></a:t>
            </a:r>
            <a:endParaRPr/>
          </a:p>
        </p:txBody>
      </p:sp>
      <p:pic>
        <p:nvPicPr>
          <p:cNvPr id="252" name="Google Shape;252;p15"/>
          <p:cNvPicPr preferRelativeResize="0"/>
          <p:nvPr/>
        </p:nvPicPr>
        <p:blipFill rotWithShape="1">
          <a:blip r:embed="rId3">
            <a:alphaModFix/>
          </a:blip>
          <a:srcRect/>
          <a:stretch/>
        </p:blipFill>
        <p:spPr>
          <a:xfrm>
            <a:off x="-635" y="-401320"/>
            <a:ext cx="12192635" cy="725932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56"/>
        <p:cNvGrpSpPr/>
        <p:nvPr/>
      </p:nvGrpSpPr>
      <p:grpSpPr>
        <a:xfrm>
          <a:off x="0" y="0"/>
          <a:ext cx="0" cy="0"/>
          <a:chOff x="0" y="0"/>
          <a:chExt cx="0" cy="0"/>
        </a:xfrm>
      </p:grpSpPr>
      <p:sp>
        <p:nvSpPr>
          <p:cNvPr id="257" name="Google Shape;257;p16"/>
          <p:cNvSpPr txBox="1"/>
          <p:nvPr/>
        </p:nvSpPr>
        <p:spPr>
          <a:xfrm>
            <a:off x="5462588" y="6022180"/>
            <a:ext cx="8934448" cy="645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a:t>
            </a:r>
            <a:endParaRPr sz="3600" b="0" i="0" u="none" strike="noStrike" cap="none">
              <a:solidFill>
                <a:schemeClr val="dk1"/>
              </a:solidFill>
              <a:latin typeface="Arial"/>
              <a:ea typeface="Arial"/>
              <a:cs typeface="Arial"/>
              <a:sym typeface="Arial"/>
            </a:endParaRPr>
          </a:p>
        </p:txBody>
      </p:sp>
      <p:pic>
        <p:nvPicPr>
          <p:cNvPr id="258" name="Google Shape;258;p16"/>
          <p:cNvPicPr preferRelativeResize="0">
            <a:picLocks noGrp="1"/>
          </p:cNvPicPr>
          <p:nvPr>
            <p:ph type="body" idx="2"/>
          </p:nvPr>
        </p:nvPicPr>
        <p:blipFill rotWithShape="1">
          <a:blip r:embed="rId4">
            <a:alphaModFix/>
          </a:blip>
          <a:srcRect/>
          <a:stretch/>
        </p:blipFill>
        <p:spPr>
          <a:xfrm>
            <a:off x="635" y="-160655"/>
            <a:ext cx="12191365" cy="701929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62"/>
        <p:cNvGrpSpPr/>
        <p:nvPr/>
      </p:nvGrpSpPr>
      <p:grpSpPr>
        <a:xfrm>
          <a:off x="0" y="0"/>
          <a:ext cx="0" cy="0"/>
          <a:chOff x="0" y="0"/>
          <a:chExt cx="0" cy="0"/>
        </a:xfrm>
      </p:grpSpPr>
      <p:pic>
        <p:nvPicPr>
          <p:cNvPr id="263" name="Google Shape;263;p17"/>
          <p:cNvPicPr preferRelativeResize="0"/>
          <p:nvPr/>
        </p:nvPicPr>
        <p:blipFill rotWithShape="1">
          <a:blip r:embed="rId4">
            <a:alphaModFix/>
          </a:blip>
          <a:srcRect/>
          <a:stretch/>
        </p:blipFill>
        <p:spPr>
          <a:xfrm>
            <a:off x="343535" y="337820"/>
            <a:ext cx="11505565" cy="618236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67"/>
        <p:cNvGrpSpPr/>
        <p:nvPr/>
      </p:nvGrpSpPr>
      <p:grpSpPr>
        <a:xfrm>
          <a:off x="0" y="0"/>
          <a:ext cx="0" cy="0"/>
          <a:chOff x="0" y="0"/>
          <a:chExt cx="0" cy="0"/>
        </a:xfrm>
      </p:grpSpPr>
      <p:pic>
        <p:nvPicPr>
          <p:cNvPr id="268" name="Google Shape;268;p18"/>
          <p:cNvPicPr preferRelativeResize="0"/>
          <p:nvPr/>
        </p:nvPicPr>
        <p:blipFill rotWithShape="1">
          <a:blip r:embed="rId4">
            <a:alphaModFix/>
          </a:blip>
          <a:srcRect/>
          <a:stretch/>
        </p:blipFill>
        <p:spPr>
          <a:xfrm>
            <a:off x="525780" y="446405"/>
            <a:ext cx="11146790" cy="569722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4079875" y="2244090"/>
            <a:ext cx="8112125" cy="13906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62626"/>
              </a:buClr>
              <a:buSzPct val="100000"/>
              <a:buFont typeface="Arial"/>
              <a:buNone/>
            </a:pPr>
            <a:r>
              <a:rPr lang="en-US" sz="4500"/>
              <a:t>loan status prediction using exploratory </a:t>
            </a:r>
            <a:br>
              <a:rPr lang="en-US" sz="4500"/>
            </a:br>
            <a:r>
              <a:rPr lang="en-US" sz="4500"/>
              <a:t>data anlysis</a:t>
            </a:r>
            <a:endParaRPr sz="4500"/>
          </a:p>
        </p:txBody>
      </p:sp>
      <p:sp>
        <p:nvSpPr>
          <p:cNvPr id="129" name="Google Shape;129;p2"/>
          <p:cNvSpPr txBox="1">
            <a:spLocks noGrp="1"/>
          </p:cNvSpPr>
          <p:nvPr>
            <p:ph sz="half" idx="1"/>
          </p:nvPr>
        </p:nvSpPr>
        <p:spPr>
          <a:xfrm>
            <a:off x="5980303" y="2598420"/>
            <a:ext cx="4718304" cy="331012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25000" lnSpcReduction="20000"/>
          </a:bodyPr>
          <a:lstStyle/>
          <a:p>
            <a:pPr marL="0" lvl="0" indent="0">
              <a:spcBef>
                <a:spcPts val="0"/>
              </a:spcBef>
              <a:buSzPct val="115000"/>
              <a:buNone/>
            </a:pPr>
            <a:r>
              <a:rPr lang="en-US" sz="8000" u="sng" dirty="0" smtClean="0">
                <a:latin typeface="Times New Roman"/>
                <a:ea typeface="Times New Roman"/>
                <a:cs typeface="Times New Roman"/>
                <a:sym typeface="Times New Roman"/>
              </a:rPr>
              <a:t>Submitted </a:t>
            </a:r>
            <a:r>
              <a:rPr lang="en-US" sz="8000" u="sng" dirty="0" smtClean="0">
                <a:latin typeface="Times New Roman"/>
                <a:ea typeface="Times New Roman"/>
                <a:cs typeface="Times New Roman"/>
                <a:sym typeface="Times New Roman"/>
              </a:rPr>
              <a:t>by:</a:t>
            </a:r>
          </a:p>
          <a:p>
            <a:pPr marL="0" lvl="0" indent="0">
              <a:spcBef>
                <a:spcPts val="0"/>
              </a:spcBef>
              <a:buSzPct val="115000"/>
              <a:buNone/>
            </a:pPr>
            <a:endParaRPr lang="en-US" sz="8000" u="sng" dirty="0" smtClean="0">
              <a:latin typeface="Times New Roman"/>
              <a:ea typeface="Times New Roman"/>
              <a:cs typeface="Times New Roman"/>
              <a:sym typeface="Times New Roman"/>
            </a:endParaRPr>
          </a:p>
          <a:p>
            <a:pPr marL="0" lvl="0" indent="0" algn="l" rtl="0">
              <a:lnSpc>
                <a:spcPct val="100000"/>
              </a:lnSpc>
              <a:spcBef>
                <a:spcPts val="0"/>
              </a:spcBef>
              <a:spcAft>
                <a:spcPts val="0"/>
              </a:spcAft>
              <a:buSzPct val="115000"/>
              <a:buNone/>
            </a:pPr>
            <a:r>
              <a:rPr lang="en-US" sz="8000" u="sng" dirty="0" smtClean="0">
                <a:latin typeface="Times New Roman"/>
                <a:ea typeface="Times New Roman"/>
                <a:cs typeface="Times New Roman"/>
                <a:sym typeface="Times New Roman"/>
              </a:rPr>
              <a:t>TEAM </a:t>
            </a:r>
            <a:r>
              <a:rPr lang="en-US" sz="8000" u="sng" dirty="0">
                <a:latin typeface="Times New Roman"/>
                <a:ea typeface="Times New Roman"/>
                <a:cs typeface="Times New Roman"/>
                <a:sym typeface="Times New Roman"/>
              </a:rPr>
              <a:t>NO: CSE </a:t>
            </a:r>
            <a:r>
              <a:rPr lang="en-US" sz="8000" u="sng" dirty="0" smtClean="0">
                <a:latin typeface="Times New Roman"/>
                <a:ea typeface="Times New Roman"/>
                <a:cs typeface="Times New Roman"/>
                <a:sym typeface="Times New Roman"/>
              </a:rPr>
              <a:t>010</a:t>
            </a:r>
          </a:p>
          <a:p>
            <a:pPr marL="0" lvl="0" indent="0" algn="l" rtl="0">
              <a:lnSpc>
                <a:spcPct val="100000"/>
              </a:lnSpc>
              <a:spcBef>
                <a:spcPts val="0"/>
              </a:spcBef>
              <a:spcAft>
                <a:spcPts val="0"/>
              </a:spcAft>
              <a:buSzPct val="115000"/>
              <a:buNone/>
            </a:pPr>
            <a:r>
              <a:rPr lang="en-US" sz="8000" u="sng" dirty="0" smtClean="0">
                <a:latin typeface="Times New Roman"/>
                <a:ea typeface="Times New Roman"/>
                <a:cs typeface="Times New Roman"/>
                <a:sym typeface="Times New Roman"/>
              </a:rPr>
              <a:t>TEAM NAME: Dreamer’s</a:t>
            </a:r>
            <a:endParaRPr sz="8000" u="sng">
              <a:latin typeface="Times New Roman"/>
              <a:ea typeface="Times New Roman"/>
              <a:cs typeface="Times New Roman"/>
              <a:sym typeface="Times New Roman"/>
            </a:endParaRPr>
          </a:p>
          <a:p>
            <a:pPr marL="0" lvl="0" indent="0" rtl="0">
              <a:lnSpc>
                <a:spcPct val="100000"/>
              </a:lnSpc>
              <a:spcBef>
                <a:spcPts val="1000"/>
              </a:spcBef>
              <a:spcAft>
                <a:spcPts val="0"/>
              </a:spcAft>
              <a:buSzPct val="115000"/>
              <a:buNone/>
            </a:pPr>
            <a:r>
              <a:rPr lang="en-US" sz="8000" u="sng" dirty="0" smtClean="0">
                <a:latin typeface="Times New Roman"/>
                <a:ea typeface="Times New Roman"/>
                <a:cs typeface="Times New Roman"/>
                <a:sym typeface="Times New Roman"/>
              </a:rPr>
              <a:t>        </a:t>
            </a:r>
            <a:r>
              <a:rPr lang="en-US" sz="8000" u="sng" dirty="0" err="1" smtClean="0">
                <a:latin typeface="Times New Roman"/>
                <a:ea typeface="Times New Roman"/>
                <a:cs typeface="Times New Roman"/>
                <a:sym typeface="Times New Roman"/>
              </a:rPr>
              <a:t>Jafreen</a:t>
            </a:r>
            <a:r>
              <a:rPr lang="en-US" sz="8000" u="sng" dirty="0" smtClean="0">
                <a:latin typeface="Times New Roman"/>
                <a:ea typeface="Times New Roman"/>
                <a:cs typeface="Times New Roman"/>
                <a:sym typeface="Times New Roman"/>
              </a:rPr>
              <a:t> </a:t>
            </a:r>
            <a:r>
              <a:rPr lang="en-US" sz="8000" u="sng" dirty="0">
                <a:latin typeface="Times New Roman"/>
                <a:ea typeface="Times New Roman"/>
                <a:cs typeface="Times New Roman"/>
                <a:sym typeface="Times New Roman"/>
              </a:rPr>
              <a:t>Sana </a:t>
            </a:r>
            <a:r>
              <a:rPr lang="en-US" sz="8000" u="sng" dirty="0" err="1">
                <a:latin typeface="Times New Roman"/>
                <a:ea typeface="Times New Roman"/>
                <a:cs typeface="Times New Roman"/>
                <a:sym typeface="Times New Roman"/>
              </a:rPr>
              <a:t>Nousheen</a:t>
            </a:r>
            <a:endParaRPr sz="8000" u="sng">
              <a:latin typeface="Times New Roman"/>
              <a:ea typeface="Times New Roman"/>
              <a:cs typeface="Times New Roman"/>
              <a:sym typeface="Times New Roman"/>
            </a:endParaRPr>
          </a:p>
          <a:p>
            <a:pPr marL="0" lvl="0" indent="0" rtl="0">
              <a:lnSpc>
                <a:spcPct val="100000"/>
              </a:lnSpc>
              <a:spcBef>
                <a:spcPts val="1000"/>
              </a:spcBef>
              <a:spcAft>
                <a:spcPts val="0"/>
              </a:spcAft>
              <a:buSzPct val="115000"/>
              <a:buNone/>
            </a:pP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Samala</a:t>
            </a: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Saipranathi</a:t>
            </a:r>
            <a:endParaRPr sz="8000" u="sng">
              <a:latin typeface="Times New Roman"/>
              <a:ea typeface="Times New Roman"/>
              <a:cs typeface="Times New Roman"/>
              <a:sym typeface="Times New Roman"/>
            </a:endParaRPr>
          </a:p>
          <a:p>
            <a:pPr marL="0" lvl="0" indent="0" rtl="0">
              <a:lnSpc>
                <a:spcPct val="100000"/>
              </a:lnSpc>
              <a:spcBef>
                <a:spcPts val="1000"/>
              </a:spcBef>
              <a:spcAft>
                <a:spcPts val="0"/>
              </a:spcAft>
              <a:buSzPct val="115000"/>
              <a:buNone/>
            </a:pP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Sneha</a:t>
            </a: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Tingilkar</a:t>
            </a:r>
            <a:endParaRPr sz="8000" u="sng">
              <a:latin typeface="Times New Roman"/>
              <a:ea typeface="Times New Roman"/>
              <a:cs typeface="Times New Roman"/>
              <a:sym typeface="Times New Roman"/>
            </a:endParaRPr>
          </a:p>
          <a:p>
            <a:pPr marL="0" lvl="0" indent="0" rtl="0">
              <a:lnSpc>
                <a:spcPct val="100000"/>
              </a:lnSpc>
              <a:spcBef>
                <a:spcPts val="1000"/>
              </a:spcBef>
              <a:spcAft>
                <a:spcPts val="0"/>
              </a:spcAft>
              <a:buSzPct val="115000"/>
              <a:buNone/>
            </a:pP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Dandi</a:t>
            </a:r>
            <a:r>
              <a:rPr lang="en-US" sz="8000" u="sng" dirty="0">
                <a:latin typeface="Times New Roman"/>
                <a:ea typeface="Times New Roman"/>
                <a:cs typeface="Times New Roman"/>
                <a:sym typeface="Times New Roman"/>
              </a:rPr>
              <a:t> </a:t>
            </a:r>
            <a:r>
              <a:rPr lang="en-US" sz="8000" u="sng" dirty="0" err="1">
                <a:latin typeface="Times New Roman"/>
                <a:ea typeface="Times New Roman"/>
                <a:cs typeface="Times New Roman"/>
                <a:sym typeface="Times New Roman"/>
              </a:rPr>
              <a:t>Sumasri</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r>
              <a:rPr lang="en-US" sz="8000" u="sng" dirty="0">
                <a:latin typeface="Times New Roman"/>
                <a:ea typeface="Times New Roman"/>
                <a:cs typeface="Times New Roman"/>
                <a:sym typeface="Times New Roman"/>
              </a:rPr>
              <a:t>           </a:t>
            </a:r>
            <a:endParaRPr sz="8000" u="sng">
              <a:latin typeface="Times New Roman"/>
              <a:ea typeface="Times New Roman"/>
              <a:cs typeface="Times New Roman"/>
              <a:sym typeface="Times New Roman"/>
            </a:endParaRPr>
          </a:p>
          <a:p>
            <a:pPr marL="0" lvl="0" indent="0" algn="l" rtl="0">
              <a:lnSpc>
                <a:spcPct val="100000"/>
              </a:lnSpc>
              <a:spcBef>
                <a:spcPts val="1000"/>
              </a:spcBef>
              <a:spcAft>
                <a:spcPts val="0"/>
              </a:spcAft>
              <a:buSzPct val="115000"/>
              <a:buNone/>
            </a:pPr>
            <a:endParaRPr sz="8000">
              <a:latin typeface="Times New Roman"/>
              <a:ea typeface="Times New Roman"/>
              <a:cs typeface="Times New Roman"/>
              <a:sym typeface="Times New Roman"/>
            </a:endParaRPr>
          </a:p>
          <a:p>
            <a:pPr marL="742950" lvl="1" indent="-249237" algn="l" rtl="0">
              <a:lnSpc>
                <a:spcPct val="100000"/>
              </a:lnSpc>
              <a:spcBef>
                <a:spcPts val="700"/>
              </a:spcBef>
              <a:spcAft>
                <a:spcPts val="0"/>
              </a:spcAft>
              <a:buSzPct val="115000"/>
              <a:buNone/>
            </a:pPr>
            <a:endParaRPr sz="2000" b="1">
              <a:latin typeface="Times New Roman"/>
              <a:ea typeface="Times New Roman"/>
              <a:cs typeface="Times New Roman"/>
              <a:sym typeface="Times New Roman"/>
            </a:endParaRPr>
          </a:p>
          <a:p>
            <a:pPr marL="742950" lvl="1" indent="-249237" algn="l" rtl="0">
              <a:lnSpc>
                <a:spcPct val="100000"/>
              </a:lnSpc>
              <a:spcBef>
                <a:spcPts val="700"/>
              </a:spcBef>
              <a:spcAft>
                <a:spcPts val="0"/>
              </a:spcAft>
              <a:buSzPct val="115000"/>
              <a:buNone/>
            </a:pPr>
            <a:endParaRPr sz="2000" b="1">
              <a:latin typeface="Times New Roman"/>
              <a:ea typeface="Times New Roman"/>
              <a:cs typeface="Times New Roman"/>
              <a:sym typeface="Times New Roman"/>
            </a:endParaRPr>
          </a:p>
          <a:p>
            <a:pPr marL="457200" lvl="1" indent="0" algn="l" rtl="0">
              <a:lnSpc>
                <a:spcPct val="100000"/>
              </a:lnSpc>
              <a:spcBef>
                <a:spcPts val="700"/>
              </a:spcBef>
              <a:spcAft>
                <a:spcPts val="0"/>
              </a:spcAft>
              <a:buSzPct val="115000"/>
              <a:buNone/>
            </a:pPr>
            <a:r>
              <a:rPr lang="en-US" sz="2000" b="1" dirty="0">
                <a:latin typeface="Arial"/>
                <a:ea typeface="Arial"/>
                <a:cs typeface="Arial"/>
                <a:sym typeface="Arial"/>
              </a:rPr>
              <a:t/>
            </a:r>
            <a:br>
              <a:rPr lang="en-US" sz="2000" b="1" dirty="0">
                <a:latin typeface="Arial"/>
                <a:ea typeface="Arial"/>
                <a:cs typeface="Arial"/>
                <a:sym typeface="Arial"/>
              </a:rPr>
            </a:br>
            <a:endParaRPr sz="2000" b="1">
              <a:latin typeface="Arial"/>
              <a:ea typeface="Arial"/>
              <a:cs typeface="Arial"/>
              <a:sym typeface="Arial"/>
            </a:endParaRPr>
          </a:p>
        </p:txBody>
      </p:sp>
      <p:pic>
        <p:nvPicPr>
          <p:cNvPr id="130" name="Google Shape;130;p2"/>
          <p:cNvPicPr preferRelativeResize="0">
            <a:picLocks noGrp="1"/>
          </p:cNvPicPr>
          <p:nvPr>
            <p:ph sz="half" idx="2"/>
          </p:nvPr>
        </p:nvPicPr>
        <p:blipFill rotWithShape="1">
          <a:blip r:embed="rId4">
            <a:alphaModFix/>
          </a:blip>
          <a:srcRect/>
          <a:stretch/>
        </p:blipFill>
        <p:spPr>
          <a:xfrm>
            <a:off x="0" y="0"/>
            <a:ext cx="4338320" cy="6857365"/>
          </a:xfrm>
          <a:prstGeom prst="rect">
            <a:avLst/>
          </a:prstGeom>
          <a:noFill/>
          <a:ln>
            <a:noFill/>
          </a:ln>
        </p:spPr>
      </p:pic>
      <p:sp>
        <p:nvSpPr>
          <p:cNvPr id="128" name="Google Shape;128;p2"/>
          <p:cNvSpPr txBox="1"/>
          <p:nvPr/>
        </p:nvSpPr>
        <p:spPr>
          <a:xfrm>
            <a:off x="10862789" y="6657945"/>
            <a:ext cx="1329210"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0" i="0" u="sng" strike="noStrike" cap="none">
                <a:solidFill>
                  <a:srgbClr val="FFFFFF"/>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a:t>
            </a:r>
            <a:r>
              <a:rPr lang="en-US" sz="700" b="0" i="0" u="none" strike="noStrike" cap="none">
                <a:solidFill>
                  <a:srgbClr val="FFFFFF"/>
                </a:solidFill>
                <a:latin typeface="Arial"/>
                <a:ea typeface="Arial"/>
                <a:cs typeface="Arial"/>
                <a:sym typeface="Arial"/>
              </a:rPr>
              <a:t>.</a:t>
            </a:r>
            <a:endParaRPr sz="7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72"/>
        <p:cNvGrpSpPr/>
        <p:nvPr/>
      </p:nvGrpSpPr>
      <p:grpSpPr>
        <a:xfrm>
          <a:off x="0" y="0"/>
          <a:ext cx="0" cy="0"/>
          <a:chOff x="0" y="0"/>
          <a:chExt cx="0" cy="0"/>
        </a:xfrm>
      </p:grpSpPr>
      <p:sp>
        <p:nvSpPr>
          <p:cNvPr id="273" name="Google Shape;273;p19"/>
          <p:cNvSpPr txBox="1">
            <a:spLocks noGrp="1"/>
          </p:cNvSpPr>
          <p:nvPr>
            <p:ph type="title"/>
          </p:nvPr>
        </p:nvSpPr>
        <p:spPr>
          <a:xfrm>
            <a:off x="1295402" y="1434887"/>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7200"/>
              <a:buFont typeface="Arial"/>
              <a:buNone/>
            </a:pPr>
            <a:r>
              <a:rPr lang="en-US" sz="7200" b="1" dirty="0">
                <a:solidFill>
                  <a:srgbClr val="000000"/>
                </a:solidFill>
                <a:latin typeface="Arial"/>
                <a:ea typeface="Arial"/>
                <a:cs typeface="Arial"/>
                <a:sym typeface="Arial"/>
              </a:rPr>
              <a:t>Conclusion:</a:t>
            </a:r>
            <a:endParaRPr sz="7200">
              <a:solidFill>
                <a:srgbClr val="000000"/>
              </a:solidFill>
              <a:latin typeface="Arial"/>
              <a:ea typeface="Arial"/>
              <a:cs typeface="Arial"/>
              <a:sym typeface="Arial"/>
            </a:endParaRPr>
          </a:p>
          <a:p>
            <a:pPr marL="0" lvl="0" indent="0" algn="ctr" rtl="0">
              <a:lnSpc>
                <a:spcPct val="100000"/>
              </a:lnSpc>
              <a:spcBef>
                <a:spcPts val="0"/>
              </a:spcBef>
              <a:spcAft>
                <a:spcPts val="0"/>
              </a:spcAft>
              <a:buClr>
                <a:srgbClr val="262626"/>
              </a:buClr>
              <a:buSzPts val="7200"/>
              <a:buFont typeface="Arial"/>
              <a:buNone/>
            </a:pPr>
            <a:endParaRPr sz="7200"/>
          </a:p>
        </p:txBody>
      </p:sp>
      <p:sp>
        <p:nvSpPr>
          <p:cNvPr id="274" name="Google Shape;274;p19"/>
          <p:cNvSpPr txBox="1"/>
          <p:nvPr/>
        </p:nvSpPr>
        <p:spPr>
          <a:xfrm>
            <a:off x="1053465" y="2738755"/>
            <a:ext cx="9646285"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dirty="0">
                <a:solidFill>
                  <a:srgbClr val="000000"/>
                </a:solidFill>
                <a:latin typeface="+mj-lt"/>
                <a:cs typeface="Arial" pitchFamily="34" charset="0"/>
                <a:sym typeface="Arial"/>
              </a:rPr>
              <a:t>We have proposed an efficient and reliable bridge for loan </a:t>
            </a:r>
            <a:r>
              <a:rPr lang="en-US" sz="2400" b="0" i="0" u="none" strike="noStrike" cap="none">
                <a:solidFill>
                  <a:srgbClr val="000000"/>
                </a:solidFill>
                <a:latin typeface="+mj-lt"/>
                <a:cs typeface="Arial" pitchFamily="34" charset="0"/>
                <a:sym typeface="Arial"/>
              </a:rPr>
              <a:t>status </a:t>
            </a:r>
            <a:r>
              <a:rPr lang="en-US" sz="2400" b="0" i="0" u="none" strike="noStrike" cap="none" smtClean="0">
                <a:solidFill>
                  <a:srgbClr val="000000"/>
                </a:solidFill>
                <a:latin typeface="+mj-lt"/>
                <a:cs typeface="Arial" pitchFamily="34" charset="0"/>
                <a:sym typeface="Arial"/>
              </a:rPr>
              <a:t>prediction, </a:t>
            </a:r>
            <a:r>
              <a:rPr lang="en-US" sz="2400" b="0" i="0" u="none" strike="noStrike" cap="none" dirty="0">
                <a:solidFill>
                  <a:srgbClr val="000000"/>
                </a:solidFill>
                <a:latin typeface="+mj-lt"/>
                <a:cs typeface="Arial" pitchFamily="34" charset="0"/>
                <a:sym typeface="Arial"/>
              </a:rPr>
              <a:t>when there is urgent need for people to take loan it may not be possible for people to communicate with each and every bank status for that loan status prediction can fulfill their requirements in short time span. So , that it can overcome the rate. Thus the proposed website can help people who is need of anytime and anywhere. This website is very useful for smart City and smart nation purpose</a:t>
            </a:r>
            <a:endParaRPr sz="2400" b="0" i="0" u="none" strike="noStrike" cap="none">
              <a:solidFill>
                <a:schemeClr val="dk1"/>
              </a:solidFill>
              <a:latin typeface="+mj-lt"/>
              <a:cs typeface="Arial" pitchFamily="34" charset="0"/>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78"/>
        <p:cNvGrpSpPr/>
        <p:nvPr/>
      </p:nvGrpSpPr>
      <p:grpSpPr>
        <a:xfrm>
          <a:off x="0" y="0"/>
          <a:ext cx="0" cy="0"/>
          <a:chOff x="0" y="0"/>
          <a:chExt cx="0" cy="0"/>
        </a:xfrm>
      </p:grpSpPr>
      <p:sp>
        <p:nvSpPr>
          <p:cNvPr id="279" name="Google Shape;279;p20"/>
          <p:cNvSpPr txBox="1">
            <a:spLocks noGrp="1"/>
          </p:cNvSpPr>
          <p:nvPr>
            <p:ph type="body" idx="4294967295"/>
          </p:nvPr>
        </p:nvSpPr>
        <p:spPr>
          <a:xfrm>
            <a:off x="0" y="2560638"/>
            <a:ext cx="4718050" cy="3309937"/>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4140"/>
              <a:buNone/>
            </a:pPr>
            <a:endParaRPr sz="3600">
              <a:latin typeface="Arial"/>
              <a:ea typeface="Arial"/>
              <a:cs typeface="Arial"/>
              <a:sym typeface="Arial"/>
            </a:endParaRPr>
          </a:p>
          <a:p>
            <a:pPr marL="0" lvl="0" indent="0" algn="l" rtl="0">
              <a:lnSpc>
                <a:spcPct val="115000"/>
              </a:lnSpc>
              <a:spcBef>
                <a:spcPts val="1320"/>
              </a:spcBef>
              <a:spcAft>
                <a:spcPts val="0"/>
              </a:spcAft>
              <a:buSzPts val="4140"/>
              <a:buNone/>
            </a:pPr>
            <a:endParaRPr sz="3600"/>
          </a:p>
        </p:txBody>
      </p:sp>
      <p:pic>
        <p:nvPicPr>
          <p:cNvPr id="280" name="Google Shape;280;p20"/>
          <p:cNvPicPr preferRelativeResize="0"/>
          <p:nvPr/>
        </p:nvPicPr>
        <p:blipFill rotWithShape="1">
          <a:blip r:embed="rId4">
            <a:alphaModFix/>
          </a:blip>
          <a:srcRect/>
          <a:stretch/>
        </p:blipFill>
        <p:spPr>
          <a:xfrm>
            <a:off x="598170" y="386080"/>
            <a:ext cx="10995025" cy="608584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
          <p:cNvSpPr txBox="1">
            <a:spLocks noGrp="1"/>
          </p:cNvSpPr>
          <p:nvPr>
            <p:ph type="title"/>
          </p:nvPr>
        </p:nvSpPr>
        <p:spPr>
          <a:xfrm>
            <a:off x="1562737" y="5122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Arial"/>
              <a:buNone/>
            </a:pPr>
            <a:r>
              <a:rPr lang="en-US"/>
              <a:t>What is Loan Status</a:t>
            </a:r>
            <a:endParaRPr/>
          </a:p>
        </p:txBody>
      </p:sp>
      <p:sp>
        <p:nvSpPr>
          <p:cNvPr id="137" name="Google Shape;137;p3"/>
          <p:cNvSpPr txBox="1">
            <a:spLocks noGrp="1"/>
          </p:cNvSpPr>
          <p:nvPr>
            <p:ph sz="half" idx="1"/>
          </p:nvPr>
        </p:nvSpPr>
        <p:spPr>
          <a:xfrm>
            <a:off x="1346350" y="1503250"/>
            <a:ext cx="8884200" cy="4576500"/>
          </a:xfrm>
          <a:prstGeom prst="rect">
            <a:avLst/>
          </a:prstGeom>
          <a:noFill/>
          <a:ln>
            <a:noFill/>
          </a:ln>
        </p:spPr>
        <p:txBody>
          <a:bodyPr spcFirstLastPara="1" wrap="square" lIns="91425" tIns="45700" rIns="91425" bIns="45700" anchor="t" anchorCtr="0">
            <a:normAutofit fontScale="92500" lnSpcReduction="20000"/>
          </a:bodyPr>
          <a:lstStyle/>
          <a:p>
            <a:pPr marL="285750" lvl="0" indent="-175260" algn="l" rtl="0">
              <a:lnSpc>
                <a:spcPct val="115000"/>
              </a:lnSpc>
              <a:spcBef>
                <a:spcPts val="0"/>
              </a:spcBef>
              <a:spcAft>
                <a:spcPts val="0"/>
              </a:spcAft>
              <a:buClr>
                <a:srgbClr val="20124D"/>
              </a:buClr>
              <a:buSzPts val="2760"/>
              <a:buChar char="●"/>
            </a:pPr>
            <a:r>
              <a:rPr lang="en-US">
                <a:solidFill>
                  <a:srgbClr val="20124D"/>
                </a:solidFill>
                <a:latin typeface="Arial"/>
                <a:ea typeface="Arial"/>
                <a:cs typeface="Arial"/>
                <a:sym typeface="Arial"/>
              </a:rPr>
              <a:t>  </a:t>
            </a:r>
            <a:r>
              <a:rPr lang="en-US" b="1">
                <a:solidFill>
                  <a:srgbClr val="20124D"/>
                </a:solidFill>
                <a:latin typeface="Arial"/>
                <a:ea typeface="Arial"/>
                <a:cs typeface="Arial"/>
                <a:sym typeface="Arial"/>
              </a:rPr>
              <a:t>Loan prediction is a very common real-life problem that each retail bank faces at least once in its lifetime.</a:t>
            </a:r>
            <a:endParaRPr b="1">
              <a:solidFill>
                <a:srgbClr val="20124D"/>
              </a:solidFill>
              <a:latin typeface="Arial"/>
              <a:ea typeface="Arial"/>
              <a:cs typeface="Arial"/>
              <a:sym typeface="Arial"/>
            </a:endParaRPr>
          </a:p>
          <a:p>
            <a:pPr marL="285750" lvl="0" indent="-175260" algn="l" rtl="0">
              <a:lnSpc>
                <a:spcPct val="115000"/>
              </a:lnSpc>
              <a:spcBef>
                <a:spcPts val="1080"/>
              </a:spcBef>
              <a:spcAft>
                <a:spcPts val="0"/>
              </a:spcAft>
              <a:buClr>
                <a:srgbClr val="20124D"/>
              </a:buClr>
              <a:buSzPts val="2760"/>
              <a:buChar char="●"/>
            </a:pPr>
            <a:r>
              <a:rPr lang="en-US" b="1">
                <a:solidFill>
                  <a:srgbClr val="20124D"/>
                </a:solidFill>
                <a:latin typeface="Arial"/>
                <a:ea typeface="Arial"/>
                <a:cs typeface="Arial"/>
                <a:sym typeface="Arial"/>
              </a:rPr>
              <a:t>The term banking can be defined as receiving and protecting money that is deposited by the individual or the entities.</a:t>
            </a:r>
            <a:endParaRPr b="1">
              <a:solidFill>
                <a:srgbClr val="20124D"/>
              </a:solidFill>
              <a:latin typeface="Arial"/>
              <a:ea typeface="Arial"/>
              <a:cs typeface="Arial"/>
              <a:sym typeface="Arial"/>
            </a:endParaRPr>
          </a:p>
          <a:p>
            <a:pPr marL="285750" lvl="0" indent="-175260" algn="l" rtl="0">
              <a:lnSpc>
                <a:spcPct val="115000"/>
              </a:lnSpc>
              <a:spcBef>
                <a:spcPts val="1080"/>
              </a:spcBef>
              <a:spcAft>
                <a:spcPts val="0"/>
              </a:spcAft>
              <a:buClr>
                <a:srgbClr val="20124D"/>
              </a:buClr>
              <a:buSzPts val="2760"/>
              <a:buChar char="●"/>
            </a:pPr>
            <a:r>
              <a:rPr lang="en-US" b="1">
                <a:solidFill>
                  <a:srgbClr val="20124D"/>
                </a:solidFill>
                <a:latin typeface="Arial"/>
                <a:ea typeface="Arial"/>
                <a:cs typeface="Arial"/>
                <a:sym typeface="Arial"/>
              </a:rPr>
              <a:t>Loans are good sum of money borrowed for a period and expected to be paid back at given interest rate. Loans are broadly divided as open-ended and close-ended loans. </a:t>
            </a:r>
            <a:endParaRPr b="1">
              <a:solidFill>
                <a:srgbClr val="20124D"/>
              </a:solidFill>
              <a:latin typeface="Arial"/>
              <a:ea typeface="Arial"/>
              <a:cs typeface="Arial"/>
              <a:sym typeface="Arial"/>
            </a:endParaRPr>
          </a:p>
          <a:p>
            <a:pPr marL="285750" lvl="0" indent="-175260" algn="l" rtl="0">
              <a:lnSpc>
                <a:spcPct val="115000"/>
              </a:lnSpc>
              <a:spcBef>
                <a:spcPts val="1080"/>
              </a:spcBef>
              <a:spcAft>
                <a:spcPts val="0"/>
              </a:spcAft>
              <a:buClr>
                <a:srgbClr val="20124D"/>
              </a:buClr>
              <a:buSzPts val="2760"/>
              <a:buChar char="●"/>
            </a:pPr>
            <a:r>
              <a:rPr lang="en-US" b="1">
                <a:solidFill>
                  <a:srgbClr val="20124D"/>
                </a:solidFill>
                <a:latin typeface="Arial"/>
                <a:ea typeface="Arial"/>
                <a:cs typeface="Arial"/>
                <a:sym typeface="Arial"/>
              </a:rPr>
              <a:t>Open-ended loans are the loans for which the client has approval for a specific amount.</a:t>
            </a:r>
            <a:endParaRPr b="1">
              <a:solidFill>
                <a:srgbClr val="20124D"/>
              </a:solidFill>
              <a:latin typeface="Arial"/>
              <a:ea typeface="Arial"/>
              <a:cs typeface="Arial"/>
              <a:sym typeface="Arial"/>
            </a:endParaRPr>
          </a:p>
          <a:p>
            <a:pPr marL="285750" lvl="0" indent="-175260" algn="l" rtl="0">
              <a:lnSpc>
                <a:spcPct val="115000"/>
              </a:lnSpc>
              <a:spcBef>
                <a:spcPts val="1080"/>
              </a:spcBef>
              <a:spcAft>
                <a:spcPts val="0"/>
              </a:spcAft>
              <a:buClr>
                <a:srgbClr val="20124D"/>
              </a:buClr>
              <a:buSzPts val="2760"/>
              <a:buChar char="●"/>
            </a:pPr>
            <a:r>
              <a:rPr lang="en-US" b="1">
                <a:solidFill>
                  <a:srgbClr val="20124D"/>
                </a:solidFill>
                <a:latin typeface="Arial"/>
                <a:ea typeface="Arial"/>
                <a:cs typeface="Arial"/>
                <a:sym typeface="Arial"/>
              </a:rPr>
              <a:t>Close-ended loans decreases with each payment. </a:t>
            </a:r>
            <a:endParaRPr b="1">
              <a:solidFill>
                <a:srgbClr val="20124D"/>
              </a:solidFill>
              <a:latin typeface="Arial"/>
              <a:ea typeface="Arial"/>
              <a:cs typeface="Arial"/>
              <a:sym typeface="Arial"/>
            </a:endParaRPr>
          </a:p>
          <a:p>
            <a:pPr marL="285750" lvl="0" indent="-110490" algn="l" rtl="0">
              <a:lnSpc>
                <a:spcPct val="115000"/>
              </a:lnSpc>
              <a:spcBef>
                <a:spcPts val="1080"/>
              </a:spcBef>
              <a:spcAft>
                <a:spcPts val="0"/>
              </a:spcAft>
              <a:buSzPts val="2760"/>
              <a:buNone/>
            </a:pPr>
            <a:endParaRPr b="1">
              <a:solidFill>
                <a:srgbClr val="20124D"/>
              </a:solidFill>
            </a:endParaRPr>
          </a:p>
        </p:txBody>
      </p:sp>
      <p:pic>
        <p:nvPicPr>
          <p:cNvPr id="136" name="Google Shape;136;p3"/>
          <p:cNvPicPr preferRelativeResize="0">
            <a:picLocks noGrp="1"/>
          </p:cNvPicPr>
          <p:nvPr>
            <p:ph sz="half" idx="2"/>
          </p:nvPr>
        </p:nvPicPr>
        <p:blipFill rotWithShape="1">
          <a:blip r:embed="rId4">
            <a:alphaModFix/>
          </a:blip>
          <a:srcRect/>
          <a:stretch/>
        </p:blipFill>
        <p:spPr>
          <a:xfrm>
            <a:off x="1185545" y="1503045"/>
            <a:ext cx="9820275" cy="4576445"/>
          </a:xfrm>
          <a:prstGeom prst="rect">
            <a:avLst/>
          </a:prstGeom>
          <a:noFill/>
          <a:ln>
            <a:noFill/>
          </a:ln>
        </p:spPr>
      </p:pic>
      <p:sp>
        <p:nvSpPr>
          <p:cNvPr id="138" name="Google Shape;138;p3"/>
          <p:cNvSpPr txBox="1"/>
          <p:nvPr/>
        </p:nvSpPr>
        <p:spPr>
          <a:xfrm>
            <a:off x="7233285" y="-184150"/>
            <a:ext cx="2540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6" name="Rectangle 5"/>
          <p:cNvSpPr/>
          <p:nvPr/>
        </p:nvSpPr>
        <p:spPr>
          <a:xfrm>
            <a:off x="2110154" y="1519311"/>
            <a:ext cx="8285871" cy="4247317"/>
          </a:xfrm>
          <a:prstGeom prst="rect">
            <a:avLst/>
          </a:prstGeom>
        </p:spPr>
        <p:txBody>
          <a:bodyPr wrap="square">
            <a:spAutoFit/>
          </a:bodyPr>
          <a:lstStyle/>
          <a:p>
            <a:pPr fontAlgn="base">
              <a:buFont typeface="Wingdings" pitchFamily="2" charset="2"/>
              <a:buChar char="§"/>
            </a:pPr>
            <a:r>
              <a:rPr lang="en-US" sz="1800" b="1" dirty="0" smtClean="0"/>
              <a:t>Loan prediction is a very common real-life problem that each retail bank faces at least once in its lifetime</a:t>
            </a:r>
            <a:r>
              <a:rPr lang="en-US" sz="1800" b="1" dirty="0" smtClean="0"/>
              <a:t>.</a:t>
            </a:r>
          </a:p>
          <a:p>
            <a:pPr fontAlgn="base">
              <a:buFont typeface="Wingdings" pitchFamily="2" charset="2"/>
              <a:buChar char="§"/>
            </a:pPr>
            <a:endParaRPr lang="en-US" sz="1800" dirty="0" smtClean="0"/>
          </a:p>
          <a:p>
            <a:pPr fontAlgn="base">
              <a:buFont typeface="Wingdings" pitchFamily="2" charset="2"/>
              <a:buChar char="§"/>
            </a:pPr>
            <a:r>
              <a:rPr lang="en-US" sz="1800" b="1" dirty="0" smtClean="0"/>
              <a:t>The term banking can be defined as receiving and protecting money that is deposited by the individual or the entities</a:t>
            </a:r>
            <a:r>
              <a:rPr lang="en-US" sz="1800" b="1" dirty="0" smtClean="0"/>
              <a:t>.</a:t>
            </a:r>
          </a:p>
          <a:p>
            <a:pPr fontAlgn="base">
              <a:buFont typeface="Wingdings" pitchFamily="2" charset="2"/>
              <a:buChar char="§"/>
            </a:pPr>
            <a:endParaRPr lang="en-US" sz="1800" b="1" dirty="0" smtClean="0"/>
          </a:p>
          <a:p>
            <a:pPr fontAlgn="base">
              <a:buFont typeface="Wingdings" pitchFamily="2" charset="2"/>
              <a:buChar char="§"/>
            </a:pPr>
            <a:r>
              <a:rPr lang="en-US" sz="1800" b="1" dirty="0" smtClean="0"/>
              <a:t>Loans are good sum of money borrowed for a period and expected to be paid back at given interest rate. Loans are broadly divided as open-ended and close-ended loans. </a:t>
            </a:r>
            <a:endParaRPr lang="en-US" sz="1800" b="1" dirty="0" smtClean="0"/>
          </a:p>
          <a:p>
            <a:pPr fontAlgn="base">
              <a:buFont typeface="Wingdings" pitchFamily="2" charset="2"/>
              <a:buChar char="§"/>
            </a:pPr>
            <a:endParaRPr lang="en-US" sz="1800" b="1" dirty="0" smtClean="0"/>
          </a:p>
          <a:p>
            <a:pPr fontAlgn="base">
              <a:buFont typeface="Wingdings" pitchFamily="2" charset="2"/>
              <a:buChar char="§"/>
            </a:pPr>
            <a:r>
              <a:rPr lang="en-US" sz="1800" b="1" dirty="0" smtClean="0"/>
              <a:t>Open-ended loans are the loans for which the client has approval for a specific amount</a:t>
            </a:r>
            <a:r>
              <a:rPr lang="en-US" sz="1800" b="1" dirty="0" smtClean="0"/>
              <a:t>.</a:t>
            </a:r>
          </a:p>
          <a:p>
            <a:pPr fontAlgn="base">
              <a:buFont typeface="Wingdings" pitchFamily="2" charset="2"/>
              <a:buChar char="§"/>
            </a:pPr>
            <a:endParaRPr lang="en-US" sz="1800" b="1" dirty="0" smtClean="0"/>
          </a:p>
          <a:p>
            <a:pPr fontAlgn="base">
              <a:buFont typeface="Wingdings" pitchFamily="2" charset="2"/>
              <a:buChar char="§"/>
            </a:pPr>
            <a:r>
              <a:rPr lang="en-US" sz="1800" b="1" dirty="0" smtClean="0"/>
              <a:t>Close-ended loans decreases with each payment. </a:t>
            </a:r>
            <a:r>
              <a:rPr lang="en-US" sz="1800" dirty="0" smtClean="0"/>
              <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88716" y="593387"/>
            <a:ext cx="4142400" cy="5630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6000"/>
              <a:buFont typeface="Arial"/>
              <a:buNone/>
            </a:pPr>
            <a:r>
              <a:rPr lang="en-US" sz="6000"/>
              <a:t>DATA SOURCE</a:t>
            </a:r>
            <a:endParaRPr sz="6000"/>
          </a:p>
        </p:txBody>
      </p:sp>
      <p:sp>
        <p:nvSpPr>
          <p:cNvPr id="144" name="Google Shape;144;p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85750" lvl="0" indent="-110490" algn="l" rtl="0">
              <a:lnSpc>
                <a:spcPct val="115000"/>
              </a:lnSpc>
              <a:spcBef>
                <a:spcPts val="0"/>
              </a:spcBef>
              <a:spcAft>
                <a:spcPts val="0"/>
              </a:spcAft>
              <a:buSzPts val="2760"/>
              <a:buNone/>
            </a:pPr>
            <a:endParaRPr/>
          </a:p>
        </p:txBody>
      </p:sp>
      <p:grpSp>
        <p:nvGrpSpPr>
          <p:cNvPr id="145" name="Google Shape;145;p4"/>
          <p:cNvGrpSpPr/>
          <p:nvPr/>
        </p:nvGrpSpPr>
        <p:grpSpPr>
          <a:xfrm>
            <a:off x="4053850" y="593391"/>
            <a:ext cx="6900600" cy="5884793"/>
            <a:chOff x="0" y="394202"/>
            <a:chExt cx="6900600" cy="5783581"/>
          </a:xfrm>
        </p:grpSpPr>
        <p:sp>
          <p:nvSpPr>
            <p:cNvPr id="146" name="Google Shape;146;p4"/>
            <p:cNvSpPr/>
            <p:nvPr/>
          </p:nvSpPr>
          <p:spPr>
            <a:xfrm>
              <a:off x="0" y="394202"/>
              <a:ext cx="6900600" cy="1883700"/>
            </a:xfrm>
            <a:prstGeom prst="roundRect">
              <a:avLst>
                <a:gd name="adj" fmla="val 16667"/>
              </a:avLst>
            </a:prstGeom>
            <a:solidFill>
              <a:srgbClr val="39976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txBox="1"/>
            <p:nvPr/>
          </p:nvSpPr>
          <p:spPr>
            <a:xfrm>
              <a:off x="91955" y="486157"/>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For  this project ‘Loan status’ has been picked ,which is available on  dataset websites</a:t>
              </a: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0" y="2344143"/>
              <a:ext cx="6900600" cy="1883700"/>
            </a:xfrm>
            <a:prstGeom prst="roundRect">
              <a:avLst>
                <a:gd name="adj" fmla="val 16667"/>
              </a:avLst>
            </a:prstGeom>
            <a:solidFill>
              <a:srgbClr val="3E959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txBox="1"/>
            <p:nvPr/>
          </p:nvSpPr>
          <p:spPr>
            <a:xfrm>
              <a:off x="91955" y="2436098"/>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dirty="0">
                  <a:solidFill>
                    <a:schemeClr val="lt1"/>
                  </a:solidFill>
                  <a:latin typeface="Arial"/>
                  <a:ea typeface="Arial"/>
                  <a:cs typeface="Arial"/>
                  <a:sym typeface="Arial"/>
                </a:rPr>
                <a:t>This data consists records of </a:t>
              </a:r>
              <a:r>
                <a:rPr lang="en-US" sz="2300" b="0" i="0" u="none" strike="noStrike" cap="none" dirty="0" smtClean="0">
                  <a:solidFill>
                    <a:schemeClr val="lt1"/>
                  </a:solidFill>
                  <a:latin typeface="Arial"/>
                  <a:ea typeface="Arial"/>
                  <a:cs typeface="Arial"/>
                  <a:sym typeface="Arial"/>
                </a:rPr>
                <a:t>615 </a:t>
              </a:r>
              <a:r>
                <a:rPr lang="en-US" sz="2300" b="0" i="0" u="none" strike="noStrike" cap="none" dirty="0">
                  <a:solidFill>
                    <a:schemeClr val="lt1"/>
                  </a:solidFill>
                  <a:latin typeface="Arial"/>
                  <a:ea typeface="Arial"/>
                  <a:cs typeface="Arial"/>
                  <a:sym typeface="Arial"/>
                </a:rPr>
                <a:t>Applicants</a:t>
              </a: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0" y="4294083"/>
              <a:ext cx="6900600" cy="1883700"/>
            </a:xfrm>
            <a:prstGeom prst="roundRect">
              <a:avLst>
                <a:gd name="adj" fmla="val 16667"/>
              </a:avLst>
            </a:prstGeom>
            <a:solidFill>
              <a:srgbClr val="426E9C"/>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txBox="1"/>
            <p:nvPr/>
          </p:nvSpPr>
          <p:spPr>
            <a:xfrm>
              <a:off x="91955" y="4386038"/>
              <a:ext cx="6716700" cy="1699800"/>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en-US" sz="2300" b="0" i="0" u="none" strike="noStrike" cap="none">
                  <a:solidFill>
                    <a:schemeClr val="lt1"/>
                  </a:solidFill>
                  <a:latin typeface="Arial"/>
                  <a:ea typeface="Arial"/>
                  <a:cs typeface="Arial"/>
                  <a:sym typeface="Arial"/>
                </a:rPr>
                <a:t>It has information about Applicant’s of Gender,Married,dependents,graduation,self-employed,Applicant income,Coapplicant income,Loan amount,Loan amount term,Credit history,Property area etc.</a:t>
              </a:r>
              <a:endParaRPr sz="1400" b="0" i="0" u="none" strike="noStrike" cap="none">
                <a:solidFill>
                  <a:srgbClr val="000000"/>
                </a:solidFill>
                <a:latin typeface="Arial"/>
                <a:ea typeface="Arial"/>
                <a:cs typeface="Arial"/>
                <a:sym typeface="Arial"/>
              </a:endParaRPr>
            </a:p>
          </p:txBody>
        </p:sp>
      </p:grpSp>
      <p:sp>
        <p:nvSpPr>
          <p:cNvPr id="152" name="Google Shape;152;p4"/>
          <p:cNvSpPr txBox="1"/>
          <p:nvPr/>
        </p:nvSpPr>
        <p:spPr>
          <a:xfrm>
            <a:off x="-194310" y="-843915"/>
            <a:ext cx="15539701" cy="368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It has information about applicant’s income,co-applicant income,no.of dependetnce,graduated ,self employed,loan amount,loan amount term,credit history and property area</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0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9FBF2"/>
            </a:gs>
            <a:gs pos="74000">
              <a:srgbClr val="D0E08D"/>
            </a:gs>
            <a:gs pos="83000">
              <a:srgbClr val="D0E08D"/>
            </a:gs>
            <a:gs pos="100000">
              <a:srgbClr val="E0EAB3"/>
            </a:gs>
          </a:gsLst>
          <a:lin ang="5400000" scaled="0"/>
        </a:gradFill>
        <a:effectLst/>
      </p:bgPr>
    </p:bg>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658495" y="1746250"/>
            <a:ext cx="10515600" cy="961390"/>
          </a:xfrm>
          <a:prstGeom prst="rect">
            <a:avLst/>
          </a:prstGeom>
          <a:noFill/>
          <a:ln>
            <a:noFill/>
          </a:ln>
        </p:spPr>
        <p:txBody>
          <a:bodyPr spcFirstLastPara="1" wrap="square" lIns="91425" tIns="45700" rIns="91425" bIns="45700" anchor="b" anchorCtr="0">
            <a:normAutofit fontScale="90000"/>
          </a:bodyPr>
          <a:lstStyle/>
          <a:p>
            <a:pPr marL="285750" lvl="0" indent="-285750" algn="ctr" rtl="0">
              <a:lnSpc>
                <a:spcPct val="100000"/>
              </a:lnSpc>
              <a:spcBef>
                <a:spcPts val="0"/>
              </a:spcBef>
              <a:spcAft>
                <a:spcPts val="0"/>
              </a:spcAft>
              <a:buClr>
                <a:srgbClr val="0C0C0C"/>
              </a:buClr>
              <a:buSzPct val="100000"/>
              <a:buFont typeface="Arial"/>
              <a:buNone/>
            </a:pPr>
            <a:r>
              <a:rPr lang="en-US" sz="6600">
                <a:solidFill>
                  <a:srgbClr val="0C0C0C"/>
                </a:solidFill>
              </a:rPr>
              <a:t>Describe the</a:t>
            </a:r>
            <a:r>
              <a:rPr lang="en-US" sz="6600">
                <a:solidFill>
                  <a:schemeClr val="accent1"/>
                </a:solidFill>
              </a:rPr>
              <a:t> </a:t>
            </a:r>
            <a:r>
              <a:rPr lang="en-US" sz="6600">
                <a:solidFill>
                  <a:srgbClr val="0C0C0C"/>
                </a:solidFill>
              </a:rPr>
              <a:t>dataset</a:t>
            </a:r>
            <a:endParaRPr sz="6600">
              <a:solidFill>
                <a:srgbClr val="0C0C0C"/>
              </a:solidFill>
            </a:endParaRPr>
          </a:p>
          <a:p>
            <a:pPr marL="0" lvl="0" indent="0" algn="ctr" rtl="0">
              <a:lnSpc>
                <a:spcPct val="100000"/>
              </a:lnSpc>
              <a:spcBef>
                <a:spcPts val="0"/>
              </a:spcBef>
              <a:spcAft>
                <a:spcPts val="0"/>
              </a:spcAft>
              <a:buClr>
                <a:srgbClr val="262626"/>
              </a:buClr>
              <a:buSzPct val="100000"/>
              <a:buFont typeface="Arial"/>
              <a:buNone/>
            </a:pPr>
            <a:endParaRPr sz="8200">
              <a:solidFill>
                <a:schemeClr val="accent1"/>
              </a:solidFill>
            </a:endParaRPr>
          </a:p>
        </p:txBody>
      </p:sp>
      <p:sp>
        <p:nvSpPr>
          <p:cNvPr id="158" name="Google Shape;158;p5"/>
          <p:cNvSpPr txBox="1">
            <a:spLocks noGrp="1"/>
          </p:cNvSpPr>
          <p:nvPr>
            <p:ph sz="half"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3220"/>
              <a:buNone/>
            </a:pPr>
            <a:r>
              <a:rPr lang="en-US" sz="2800"/>
              <a:t> </a:t>
            </a:r>
            <a:br>
              <a:rPr lang="en-US" sz="2800"/>
            </a:br>
            <a:endParaRPr sz="2800"/>
          </a:p>
        </p:txBody>
      </p:sp>
      <p:sp>
        <p:nvSpPr>
          <p:cNvPr id="159" name="Google Shape;159;p5"/>
          <p:cNvSpPr txBox="1">
            <a:spLocks noGrp="1"/>
          </p:cNvSpPr>
          <p:nvPr>
            <p:ph sz="half" idx="2"/>
          </p:nvPr>
        </p:nvSpPr>
        <p:spPr>
          <a:xfrm>
            <a:off x="657860" y="1059180"/>
            <a:ext cx="6339205" cy="3257550"/>
          </a:xfrm>
          <a:prstGeom prst="rect">
            <a:avLst/>
          </a:prstGeom>
          <a:noFill/>
          <a:ln>
            <a:noFill/>
          </a:ln>
        </p:spPr>
        <p:txBody>
          <a:bodyPr spcFirstLastPara="1" wrap="square" lIns="91425" tIns="45700" rIns="91425" bIns="45700" anchor="t" anchorCtr="0">
            <a:noAutofit/>
          </a:bodyPr>
          <a:lstStyle/>
          <a:p>
            <a:pPr marL="285750" lvl="0" indent="-285750" algn="l" rtl="0">
              <a:lnSpc>
                <a:spcPct val="115000"/>
              </a:lnSpc>
              <a:spcBef>
                <a:spcPts val="0"/>
              </a:spcBef>
              <a:spcAft>
                <a:spcPts val="0"/>
              </a:spcAft>
              <a:buSzPts val="2760"/>
              <a:buNone/>
            </a:pPr>
            <a:r>
              <a:rPr lang="en-US">
                <a:latin typeface="Arial"/>
                <a:ea typeface="Arial"/>
                <a:cs typeface="Arial"/>
                <a:sym typeface="Arial"/>
              </a:rPr>
              <a:t>   </a:t>
            </a:r>
            <a:endParaRPr>
              <a:latin typeface="Arial"/>
              <a:ea typeface="Arial"/>
              <a:cs typeface="Arial"/>
              <a:sym typeface="Arial"/>
            </a:endParaRPr>
          </a:p>
          <a:p>
            <a:pPr marL="285750" lvl="0" indent="-285750" algn="l" rtl="0">
              <a:lnSpc>
                <a:spcPct val="115000"/>
              </a:lnSpc>
              <a:spcBef>
                <a:spcPts val="1080"/>
              </a:spcBef>
              <a:spcAft>
                <a:spcPts val="0"/>
              </a:spcAft>
              <a:buSzPts val="2760"/>
              <a:buNone/>
            </a:pPr>
            <a:r>
              <a:rPr lang="en-US">
                <a:latin typeface="Arial"/>
                <a:ea typeface="Arial"/>
                <a:cs typeface="Arial"/>
                <a:sym typeface="Arial"/>
              </a:rPr>
              <a:t> </a:t>
            </a:r>
            <a:r>
              <a:rPr lang="en-US" sz="2000">
                <a:latin typeface="Arial"/>
                <a:ea typeface="Arial"/>
                <a:cs typeface="Arial"/>
                <a:sym typeface="Arial"/>
              </a:rPr>
              <a:t>Dream Housing Finance company deals in all home loans. They have presence across all urban, semi urban and rural areas. Customer first apply for home loan after that company validates the customer eligibility for loan. Company wants to automate the loan eligibility process (real time) based on customer detail provided while filling online application form. </a:t>
            </a:r>
            <a:endParaRPr sz="2000">
              <a:latin typeface="Arial"/>
              <a:ea typeface="Arial"/>
              <a:cs typeface="Arial"/>
              <a:sym typeface="Arial"/>
            </a:endParaRPr>
          </a:p>
          <a:p>
            <a:pPr marL="285750" lvl="0" indent="-285750" algn="l" rtl="0">
              <a:lnSpc>
                <a:spcPct val="115000"/>
              </a:lnSpc>
              <a:spcBef>
                <a:spcPts val="1000"/>
              </a:spcBef>
              <a:spcAft>
                <a:spcPts val="0"/>
              </a:spcAft>
              <a:buSzPts val="2300"/>
              <a:buNone/>
            </a:pPr>
            <a:r>
              <a:rPr lang="en-US" sz="2000">
                <a:latin typeface="Arial"/>
                <a:ea typeface="Arial"/>
                <a:cs typeface="Arial"/>
                <a:sym typeface="Arial"/>
              </a:rPr>
              <a:t>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a:t>
            </a:r>
            <a:endParaRPr sz="2000">
              <a:latin typeface="Arial"/>
              <a:ea typeface="Arial"/>
              <a:cs typeface="Arial"/>
              <a:sym typeface="Arial"/>
            </a:endParaRPr>
          </a:p>
        </p:txBody>
      </p:sp>
      <p:pic>
        <p:nvPicPr>
          <p:cNvPr id="160" name="Google Shape;160;p5" descr="A picture containing text, sky, sign, outdoor&#10;&#10;Description automatically generated"/>
          <p:cNvPicPr preferRelativeResize="0"/>
          <p:nvPr/>
        </p:nvPicPr>
        <p:blipFill rotWithShape="1">
          <a:blip r:embed="rId3">
            <a:alphaModFix/>
          </a:blip>
          <a:srcRect/>
          <a:stretch/>
        </p:blipFill>
        <p:spPr>
          <a:xfrm>
            <a:off x="7359650" y="1746250"/>
            <a:ext cx="4166235" cy="410083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635000" y="640823"/>
            <a:ext cx="3418659" cy="558314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6000"/>
              <a:buFont typeface="Arial"/>
              <a:buNone/>
            </a:pPr>
            <a:r>
              <a:rPr lang="en-US" sz="6000"/>
              <a:t>Steps</a:t>
            </a:r>
            <a:endParaRPr sz="6000"/>
          </a:p>
        </p:txBody>
      </p:sp>
      <p:grpSp>
        <p:nvGrpSpPr>
          <p:cNvPr id="166" name="Google Shape;166;p6"/>
          <p:cNvGrpSpPr/>
          <p:nvPr/>
        </p:nvGrpSpPr>
        <p:grpSpPr>
          <a:xfrm>
            <a:off x="4648018" y="308219"/>
            <a:ext cx="6900512" cy="6320408"/>
            <a:chOff x="0" y="771"/>
            <a:chExt cx="6900512" cy="6320408"/>
          </a:xfrm>
        </p:grpSpPr>
        <p:cxnSp>
          <p:nvCxnSpPr>
            <p:cNvPr id="167" name="Google Shape;167;p6"/>
            <p:cNvCxnSpPr/>
            <p:nvPr/>
          </p:nvCxnSpPr>
          <p:spPr>
            <a:xfrm>
              <a:off x="0" y="771"/>
              <a:ext cx="6900512" cy="0"/>
            </a:xfrm>
            <a:prstGeom prst="straightConnector1">
              <a:avLst/>
            </a:prstGeom>
            <a:solidFill>
              <a:srgbClr val="39976D"/>
            </a:solidFill>
            <a:ln w="15875" cap="flat" cmpd="sng">
              <a:solidFill>
                <a:srgbClr val="39976D"/>
              </a:solidFill>
              <a:prstDash val="solid"/>
              <a:round/>
              <a:headEnd type="none" w="sm" len="sm"/>
              <a:tailEnd type="none" w="sm" len="sm"/>
            </a:ln>
          </p:spPr>
        </p:cxnSp>
        <p:sp>
          <p:nvSpPr>
            <p:cNvPr id="168" name="Google Shape;168;p6"/>
            <p:cNvSpPr/>
            <p:nvPr/>
          </p:nvSpPr>
          <p:spPr>
            <a:xfrm>
              <a:off x="0" y="771"/>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txBox="1"/>
            <p:nvPr/>
          </p:nvSpPr>
          <p:spPr>
            <a:xfrm>
              <a:off x="0" y="771"/>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Import Libraries and read data set</a:t>
              </a:r>
              <a:endParaRPr sz="1400" b="0" i="0" u="none" strike="noStrike" cap="none">
                <a:solidFill>
                  <a:srgbClr val="000000"/>
                </a:solidFill>
                <a:latin typeface="Arial"/>
                <a:ea typeface="Arial"/>
                <a:cs typeface="Arial"/>
                <a:sym typeface="Arial"/>
              </a:endParaRPr>
            </a:p>
          </p:txBody>
        </p:sp>
        <p:cxnSp>
          <p:nvCxnSpPr>
            <p:cNvPr id="170" name="Google Shape;170;p6"/>
            <p:cNvCxnSpPr/>
            <p:nvPr/>
          </p:nvCxnSpPr>
          <p:spPr>
            <a:xfrm>
              <a:off x="0" y="703039"/>
              <a:ext cx="6900512" cy="0"/>
            </a:xfrm>
            <a:prstGeom prst="straightConnector1">
              <a:avLst/>
            </a:prstGeom>
            <a:solidFill>
              <a:srgbClr val="446E9C"/>
            </a:solidFill>
            <a:ln w="15875" cap="flat" cmpd="sng">
              <a:solidFill>
                <a:srgbClr val="446E9C"/>
              </a:solidFill>
              <a:prstDash val="solid"/>
              <a:round/>
              <a:headEnd type="none" w="sm" len="sm"/>
              <a:tailEnd type="none" w="sm" len="sm"/>
            </a:ln>
          </p:spPr>
        </p:cxnSp>
        <p:sp>
          <p:nvSpPr>
            <p:cNvPr id="171" name="Google Shape;171;p6"/>
            <p:cNvSpPr/>
            <p:nvPr/>
          </p:nvSpPr>
          <p:spPr>
            <a:xfrm>
              <a:off x="0" y="703039"/>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
            <p:cNvSpPr txBox="1"/>
            <p:nvPr/>
          </p:nvSpPr>
          <p:spPr>
            <a:xfrm>
              <a:off x="0" y="703039"/>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Describe the dataset</a:t>
              </a:r>
              <a:endParaRPr sz="1400" b="0" i="0" u="none" strike="noStrike" cap="none">
                <a:solidFill>
                  <a:srgbClr val="000000"/>
                </a:solidFill>
                <a:latin typeface="Arial"/>
                <a:ea typeface="Arial"/>
                <a:cs typeface="Arial"/>
                <a:sym typeface="Arial"/>
              </a:endParaRPr>
            </a:p>
          </p:txBody>
        </p:sp>
        <p:cxnSp>
          <p:nvCxnSpPr>
            <p:cNvPr id="173" name="Google Shape;173;p6"/>
            <p:cNvCxnSpPr/>
            <p:nvPr/>
          </p:nvCxnSpPr>
          <p:spPr>
            <a:xfrm>
              <a:off x="0" y="1405306"/>
              <a:ext cx="6900512" cy="0"/>
            </a:xfrm>
            <a:prstGeom prst="straightConnector1">
              <a:avLst/>
            </a:prstGeom>
            <a:solidFill>
              <a:srgbClr val="A23930"/>
            </a:solidFill>
            <a:ln w="15875" cap="flat" cmpd="sng">
              <a:solidFill>
                <a:srgbClr val="A23930"/>
              </a:solidFill>
              <a:prstDash val="solid"/>
              <a:round/>
              <a:headEnd type="none" w="sm" len="sm"/>
              <a:tailEnd type="none" w="sm" len="sm"/>
            </a:ln>
          </p:spPr>
        </p:cxnSp>
        <p:sp>
          <p:nvSpPr>
            <p:cNvPr id="174" name="Google Shape;174;p6"/>
            <p:cNvSpPr/>
            <p:nvPr/>
          </p:nvSpPr>
          <p:spPr>
            <a:xfrm>
              <a:off x="0" y="1405306"/>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0" y="1405306"/>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Data Transformation / Categorical to Numerical</a:t>
              </a:r>
              <a:endParaRPr sz="1400" b="0" i="0" u="none" strike="noStrike" cap="none">
                <a:solidFill>
                  <a:srgbClr val="000000"/>
                </a:solidFill>
                <a:latin typeface="Arial"/>
                <a:ea typeface="Arial"/>
                <a:cs typeface="Arial"/>
                <a:sym typeface="Arial"/>
              </a:endParaRPr>
            </a:p>
          </p:txBody>
        </p:sp>
        <p:cxnSp>
          <p:nvCxnSpPr>
            <p:cNvPr id="176" name="Google Shape;176;p6"/>
            <p:cNvCxnSpPr/>
            <p:nvPr/>
          </p:nvCxnSpPr>
          <p:spPr>
            <a:xfrm>
              <a:off x="0" y="2107574"/>
              <a:ext cx="6900512" cy="0"/>
            </a:xfrm>
            <a:prstGeom prst="straightConnector1">
              <a:avLst/>
            </a:prstGeom>
            <a:solidFill>
              <a:srgbClr val="D77727"/>
            </a:solidFill>
            <a:ln w="15875" cap="flat" cmpd="sng">
              <a:solidFill>
                <a:srgbClr val="D77727"/>
              </a:solidFill>
              <a:prstDash val="solid"/>
              <a:round/>
              <a:headEnd type="none" w="sm" len="sm"/>
              <a:tailEnd type="none" w="sm" len="sm"/>
            </a:ln>
          </p:spPr>
        </p:cxnSp>
        <p:sp>
          <p:nvSpPr>
            <p:cNvPr id="177" name="Google Shape;177;p6"/>
            <p:cNvSpPr/>
            <p:nvPr/>
          </p:nvSpPr>
          <p:spPr>
            <a:xfrm>
              <a:off x="0" y="2107574"/>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txBox="1"/>
            <p:nvPr/>
          </p:nvSpPr>
          <p:spPr>
            <a:xfrm>
              <a:off x="0" y="2107574"/>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Data Cleaning and Feature Selection</a:t>
              </a:r>
              <a:endParaRPr sz="1400" b="0" i="0" u="none" strike="noStrike" cap="none">
                <a:solidFill>
                  <a:srgbClr val="000000"/>
                </a:solidFill>
                <a:latin typeface="Arial"/>
                <a:ea typeface="Arial"/>
                <a:cs typeface="Arial"/>
                <a:sym typeface="Arial"/>
              </a:endParaRPr>
            </a:p>
          </p:txBody>
        </p:sp>
        <p:cxnSp>
          <p:nvCxnSpPr>
            <p:cNvPr id="179" name="Google Shape;179;p6"/>
            <p:cNvCxnSpPr/>
            <p:nvPr/>
          </p:nvCxnSpPr>
          <p:spPr>
            <a:xfrm>
              <a:off x="0" y="2809842"/>
              <a:ext cx="6900512" cy="0"/>
            </a:xfrm>
            <a:prstGeom prst="straightConnector1">
              <a:avLst/>
            </a:prstGeom>
            <a:solidFill>
              <a:srgbClr val="DDB33E"/>
            </a:solidFill>
            <a:ln w="15875" cap="flat" cmpd="sng">
              <a:solidFill>
                <a:srgbClr val="DDB33E"/>
              </a:solidFill>
              <a:prstDash val="solid"/>
              <a:round/>
              <a:headEnd type="none" w="sm" len="sm"/>
              <a:tailEnd type="none" w="sm" len="sm"/>
            </a:ln>
          </p:spPr>
        </p:cxnSp>
        <p:sp>
          <p:nvSpPr>
            <p:cNvPr id="180" name="Google Shape;180;p6"/>
            <p:cNvSpPr/>
            <p:nvPr/>
          </p:nvSpPr>
          <p:spPr>
            <a:xfrm>
              <a:off x="0" y="2809842"/>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txBox="1"/>
            <p:nvPr/>
          </p:nvSpPr>
          <p:spPr>
            <a:xfrm>
              <a:off x="0" y="2809842"/>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Split the dataset into train and test set</a:t>
              </a:r>
              <a:endParaRPr sz="1400" b="0" i="0" u="none" strike="noStrike" cap="none">
                <a:solidFill>
                  <a:srgbClr val="000000"/>
                </a:solidFill>
                <a:latin typeface="Arial"/>
                <a:ea typeface="Arial"/>
                <a:cs typeface="Arial"/>
                <a:sym typeface="Arial"/>
              </a:endParaRPr>
            </a:p>
          </p:txBody>
        </p:sp>
        <p:cxnSp>
          <p:nvCxnSpPr>
            <p:cNvPr id="182" name="Google Shape;182;p6"/>
            <p:cNvCxnSpPr/>
            <p:nvPr/>
          </p:nvCxnSpPr>
          <p:spPr>
            <a:xfrm>
              <a:off x="0" y="3512109"/>
              <a:ext cx="6900512" cy="0"/>
            </a:xfrm>
            <a:prstGeom prst="straightConnector1">
              <a:avLst/>
            </a:prstGeom>
            <a:solidFill>
              <a:srgbClr val="39976D"/>
            </a:solidFill>
            <a:ln w="15875" cap="flat" cmpd="sng">
              <a:solidFill>
                <a:srgbClr val="39976D"/>
              </a:solidFill>
              <a:prstDash val="solid"/>
              <a:round/>
              <a:headEnd type="none" w="sm" len="sm"/>
              <a:tailEnd type="none" w="sm" len="sm"/>
            </a:ln>
          </p:spPr>
        </p:cxnSp>
        <p:sp>
          <p:nvSpPr>
            <p:cNvPr id="183" name="Google Shape;183;p6"/>
            <p:cNvSpPr/>
            <p:nvPr/>
          </p:nvSpPr>
          <p:spPr>
            <a:xfrm>
              <a:off x="0" y="3512109"/>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512109"/>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Machine Learning Modeling</a:t>
              </a:r>
              <a:endParaRPr sz="1400" b="0" i="0" u="none" strike="noStrike" cap="none">
                <a:solidFill>
                  <a:srgbClr val="000000"/>
                </a:solidFill>
                <a:latin typeface="Arial"/>
                <a:ea typeface="Arial"/>
                <a:cs typeface="Arial"/>
                <a:sym typeface="Arial"/>
              </a:endParaRPr>
            </a:p>
          </p:txBody>
        </p:sp>
        <p:cxnSp>
          <p:nvCxnSpPr>
            <p:cNvPr id="185" name="Google Shape;185;p6"/>
            <p:cNvCxnSpPr/>
            <p:nvPr/>
          </p:nvCxnSpPr>
          <p:spPr>
            <a:xfrm>
              <a:off x="0" y="4214377"/>
              <a:ext cx="6900512" cy="0"/>
            </a:xfrm>
            <a:prstGeom prst="straightConnector1">
              <a:avLst/>
            </a:prstGeom>
            <a:solidFill>
              <a:srgbClr val="446E9C"/>
            </a:solidFill>
            <a:ln w="15875" cap="flat" cmpd="sng">
              <a:solidFill>
                <a:srgbClr val="446E9C"/>
              </a:solidFill>
              <a:prstDash val="solid"/>
              <a:round/>
              <a:headEnd type="none" w="sm" len="sm"/>
              <a:tailEnd type="none" w="sm" len="sm"/>
            </a:ln>
          </p:spPr>
        </p:cxnSp>
        <p:sp>
          <p:nvSpPr>
            <p:cNvPr id="186" name="Google Shape;186;p6"/>
            <p:cNvSpPr/>
            <p:nvPr/>
          </p:nvSpPr>
          <p:spPr>
            <a:xfrm>
              <a:off x="0" y="4214377"/>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
            <p:cNvSpPr txBox="1"/>
            <p:nvPr/>
          </p:nvSpPr>
          <p:spPr>
            <a:xfrm>
              <a:off x="0" y="4214377"/>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train the model (Fit)</a:t>
              </a:r>
              <a:endParaRPr sz="1400" b="0" i="0" u="none" strike="noStrike" cap="none">
                <a:solidFill>
                  <a:srgbClr val="000000"/>
                </a:solidFill>
                <a:latin typeface="Arial"/>
                <a:ea typeface="Arial"/>
                <a:cs typeface="Arial"/>
                <a:sym typeface="Arial"/>
              </a:endParaRPr>
            </a:p>
          </p:txBody>
        </p:sp>
        <p:cxnSp>
          <p:nvCxnSpPr>
            <p:cNvPr id="188" name="Google Shape;188;p6"/>
            <p:cNvCxnSpPr/>
            <p:nvPr/>
          </p:nvCxnSpPr>
          <p:spPr>
            <a:xfrm>
              <a:off x="0" y="4916645"/>
              <a:ext cx="6900512" cy="0"/>
            </a:xfrm>
            <a:prstGeom prst="straightConnector1">
              <a:avLst/>
            </a:prstGeom>
            <a:solidFill>
              <a:srgbClr val="A23930"/>
            </a:solidFill>
            <a:ln w="15875" cap="flat" cmpd="sng">
              <a:solidFill>
                <a:srgbClr val="A23930"/>
              </a:solidFill>
              <a:prstDash val="solid"/>
              <a:round/>
              <a:headEnd type="none" w="sm" len="sm"/>
              <a:tailEnd type="none" w="sm" len="sm"/>
            </a:ln>
          </p:spPr>
        </p:cxnSp>
        <p:sp>
          <p:nvSpPr>
            <p:cNvPr id="189" name="Google Shape;189;p6"/>
            <p:cNvSpPr/>
            <p:nvPr/>
          </p:nvSpPr>
          <p:spPr>
            <a:xfrm>
              <a:off x="0" y="4916645"/>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txBox="1"/>
            <p:nvPr/>
          </p:nvSpPr>
          <p:spPr>
            <a:xfrm>
              <a:off x="0" y="4916645"/>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Test the trained model (prediction )</a:t>
              </a:r>
              <a:endParaRPr sz="1400" b="0" i="0" u="none" strike="noStrike" cap="none">
                <a:solidFill>
                  <a:srgbClr val="000000"/>
                </a:solidFill>
                <a:latin typeface="Arial"/>
                <a:ea typeface="Arial"/>
                <a:cs typeface="Arial"/>
                <a:sym typeface="Arial"/>
              </a:endParaRPr>
            </a:p>
          </p:txBody>
        </p:sp>
        <p:cxnSp>
          <p:nvCxnSpPr>
            <p:cNvPr id="191" name="Google Shape;191;p6"/>
            <p:cNvCxnSpPr/>
            <p:nvPr/>
          </p:nvCxnSpPr>
          <p:spPr>
            <a:xfrm>
              <a:off x="0" y="5618912"/>
              <a:ext cx="6900512" cy="0"/>
            </a:xfrm>
            <a:prstGeom prst="straightConnector1">
              <a:avLst/>
            </a:prstGeom>
            <a:solidFill>
              <a:srgbClr val="D77727"/>
            </a:solidFill>
            <a:ln w="15875" cap="flat" cmpd="sng">
              <a:solidFill>
                <a:srgbClr val="D77727"/>
              </a:solidFill>
              <a:prstDash val="solid"/>
              <a:round/>
              <a:headEnd type="none" w="sm" len="sm"/>
              <a:tailEnd type="none" w="sm" len="sm"/>
            </a:ln>
          </p:spPr>
        </p:cxnSp>
        <p:sp>
          <p:nvSpPr>
            <p:cNvPr id="192" name="Google Shape;192;p6"/>
            <p:cNvSpPr/>
            <p:nvPr/>
          </p:nvSpPr>
          <p:spPr>
            <a:xfrm>
              <a:off x="0" y="5618912"/>
              <a:ext cx="6900512" cy="7022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txBox="1"/>
            <p:nvPr/>
          </p:nvSpPr>
          <p:spPr>
            <a:xfrm>
              <a:off x="0" y="5618912"/>
              <a:ext cx="6900512" cy="702267"/>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Model Evaluation</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pic>
        <p:nvPicPr>
          <p:cNvPr id="198" name="Google Shape;198;p7" descr="Diagram, engineering drawing&#10;&#10;Description automatically generated"/>
          <p:cNvPicPr preferRelativeResize="0"/>
          <p:nvPr/>
        </p:nvPicPr>
        <p:blipFill rotWithShape="1">
          <a:blip r:embed="rId3">
            <a:alphaModFix amt="40000"/>
          </a:blip>
          <a:srcRect l="15040" r="8959" b="-1"/>
          <a:stretch/>
        </p:blipFill>
        <p:spPr>
          <a:xfrm>
            <a:off x="20" y="10"/>
            <a:ext cx="12191979" cy="6857990"/>
          </a:xfrm>
          <a:prstGeom prst="rect">
            <a:avLst/>
          </a:prstGeom>
          <a:noFill/>
          <a:ln>
            <a:noFill/>
          </a:ln>
        </p:spPr>
      </p:pic>
      <p:sp>
        <p:nvSpPr>
          <p:cNvPr id="199" name="Google Shape;199;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EFEFE"/>
              </a:buClr>
              <a:buSzPts val="4500"/>
              <a:buFont typeface="Arial"/>
              <a:buNone/>
            </a:pPr>
            <a:r>
              <a:rPr lang="en-US" sz="4500"/>
              <a:t>Import Libraries and read data set</a:t>
            </a:r>
            <a:endParaRPr sz="4500"/>
          </a:p>
          <a:p>
            <a:pPr marL="0" lvl="0" indent="0" algn="ctr" rtl="0">
              <a:lnSpc>
                <a:spcPct val="90000"/>
              </a:lnSpc>
              <a:spcBef>
                <a:spcPts val="0"/>
              </a:spcBef>
              <a:spcAft>
                <a:spcPts val="0"/>
              </a:spcAft>
              <a:buClr>
                <a:srgbClr val="FEFEFE"/>
              </a:buClr>
              <a:buSzPts val="4500"/>
              <a:buFont typeface="Arial"/>
              <a:buNone/>
            </a:pPr>
            <a:endParaRPr sz="4500"/>
          </a:p>
        </p:txBody>
      </p:sp>
      <p:sp>
        <p:nvSpPr>
          <p:cNvPr id="200" name="Google Shape;200;p7"/>
          <p:cNvSpPr txBox="1">
            <a:spLocks noGrp="1"/>
          </p:cNvSpPr>
          <p:nvPr>
            <p:ph idx="1"/>
          </p:nvPr>
        </p:nvSpPr>
        <p:spPr>
          <a:xfrm>
            <a:off x="165250" y="1685575"/>
            <a:ext cx="12405000" cy="42801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100000"/>
              </a:lnSpc>
              <a:spcBef>
                <a:spcPts val="0"/>
              </a:spcBef>
              <a:spcAft>
                <a:spcPts val="0"/>
              </a:spcAft>
              <a:buSzPct val="115000"/>
              <a:buNone/>
            </a:pPr>
            <a:r>
              <a:rPr lang="en-US" sz="7000">
                <a:solidFill>
                  <a:schemeClr val="lt2"/>
                </a:solidFill>
                <a:latin typeface="Arial"/>
                <a:ea typeface="Arial"/>
                <a:cs typeface="Arial"/>
                <a:sym typeface="Arial"/>
              </a:rPr>
              <a:t>**</a:t>
            </a:r>
            <a:r>
              <a:rPr lang="en-US" sz="7000" b="1" i="1" u="sng">
                <a:solidFill>
                  <a:schemeClr val="lt2"/>
                </a:solidFill>
                <a:latin typeface="Arial"/>
                <a:ea typeface="Arial"/>
                <a:cs typeface="Arial"/>
                <a:sym typeface="Arial"/>
              </a:rPr>
              <a:t> Import some libraries that will be used throughout the program</a:t>
            </a:r>
            <a:r>
              <a:rPr lang="en-US" sz="7000">
                <a:solidFill>
                  <a:schemeClr val="lt2"/>
                </a:solidFill>
              </a:rPr>
              <a:t>.</a:t>
            </a:r>
            <a:r>
              <a:rPr lang="en-US" sz="7000">
                <a:solidFill>
                  <a:schemeClr val="lt2"/>
                </a:solidFill>
                <a:latin typeface="Arial"/>
                <a:ea typeface="Arial"/>
                <a:cs typeface="Arial"/>
                <a:sym typeface="Arial"/>
              </a:rPr>
              <a:t>**</a:t>
            </a:r>
            <a:endParaRPr sz="7000">
              <a:solidFill>
                <a:schemeClr val="lt2"/>
              </a:solidFill>
              <a:latin typeface="Arial"/>
              <a:ea typeface="Arial"/>
              <a:cs typeface="Arial"/>
              <a:sym typeface="Arial"/>
            </a:endParaRPr>
          </a:p>
          <a:p>
            <a:pPr marL="285750" lvl="0" indent="-76200" algn="l" rtl="0">
              <a:lnSpc>
                <a:spcPct val="100000"/>
              </a:lnSpc>
              <a:spcBef>
                <a:spcPts val="1240"/>
              </a:spcBef>
              <a:spcAft>
                <a:spcPts val="0"/>
              </a:spcAft>
              <a:buSzPct val="42857"/>
              <a:buChar char="●"/>
            </a:pPr>
            <a:r>
              <a:rPr lang="en-US" sz="7000">
                <a:solidFill>
                  <a:schemeClr val="lt2"/>
                </a:solidFill>
                <a:latin typeface="Arial"/>
                <a:ea typeface="Arial"/>
                <a:cs typeface="Arial"/>
                <a:sym typeface="Arial"/>
              </a:rPr>
              <a:t>import numpy as np</a:t>
            </a:r>
            <a:endParaRPr sz="7000">
              <a:solidFill>
                <a:schemeClr val="lt2"/>
              </a:solidFill>
            </a:endParaRPr>
          </a:p>
          <a:p>
            <a:pPr marL="285750" lvl="0" indent="-76200" algn="l" rtl="0">
              <a:lnSpc>
                <a:spcPct val="100000"/>
              </a:lnSpc>
              <a:spcBef>
                <a:spcPts val="1240"/>
              </a:spcBef>
              <a:spcAft>
                <a:spcPts val="0"/>
              </a:spcAft>
              <a:buSzPct val="42857"/>
              <a:buChar char="●"/>
            </a:pPr>
            <a:r>
              <a:rPr lang="en-US" sz="7000">
                <a:solidFill>
                  <a:schemeClr val="lt2"/>
                </a:solidFill>
                <a:latin typeface="Arial"/>
                <a:ea typeface="Arial"/>
                <a:cs typeface="Arial"/>
                <a:sym typeface="Arial"/>
              </a:rPr>
              <a:t>import pandas as pd</a:t>
            </a:r>
            <a:endParaRPr sz="7000">
              <a:solidFill>
                <a:schemeClr val="lt2"/>
              </a:solidFill>
              <a:latin typeface="Arial"/>
              <a:ea typeface="Arial"/>
              <a:cs typeface="Arial"/>
              <a:sym typeface="Arial"/>
            </a:endParaRPr>
          </a:p>
          <a:p>
            <a:pPr marL="285750" lvl="0" indent="-76200" algn="l" rtl="0">
              <a:lnSpc>
                <a:spcPct val="100000"/>
              </a:lnSpc>
              <a:spcBef>
                <a:spcPts val="1240"/>
              </a:spcBef>
              <a:spcAft>
                <a:spcPts val="0"/>
              </a:spcAft>
              <a:buSzPct val="42857"/>
              <a:buChar char="●"/>
            </a:pPr>
            <a:r>
              <a:rPr lang="en-US" sz="7000">
                <a:solidFill>
                  <a:schemeClr val="lt2"/>
                </a:solidFill>
                <a:latin typeface="Arial"/>
                <a:ea typeface="Arial"/>
                <a:cs typeface="Arial"/>
                <a:sym typeface="Arial"/>
              </a:rPr>
              <a:t>import ibm learn</a:t>
            </a:r>
            <a:endParaRPr sz="7000">
              <a:solidFill>
                <a:schemeClr val="lt2"/>
              </a:solidFill>
              <a:latin typeface="Arial"/>
              <a:ea typeface="Arial"/>
              <a:cs typeface="Arial"/>
              <a:sym typeface="Arial"/>
            </a:endParaRPr>
          </a:p>
          <a:p>
            <a:pPr marL="285750" lvl="0" indent="-76200" algn="l" rtl="0">
              <a:lnSpc>
                <a:spcPct val="100000"/>
              </a:lnSpc>
              <a:spcBef>
                <a:spcPts val="1240"/>
              </a:spcBef>
              <a:spcAft>
                <a:spcPts val="0"/>
              </a:spcAft>
              <a:buSzPct val="42857"/>
              <a:buChar char="●"/>
            </a:pPr>
            <a:r>
              <a:rPr lang="en-US" sz="7000">
                <a:solidFill>
                  <a:schemeClr val="lt2"/>
                </a:solidFill>
                <a:latin typeface="Arial"/>
                <a:ea typeface="Arial"/>
                <a:cs typeface="Arial"/>
                <a:sym typeface="Arial"/>
              </a:rPr>
              <a:t>import pickle</a:t>
            </a:r>
            <a:endParaRPr sz="7000">
              <a:solidFill>
                <a:schemeClr val="lt2"/>
              </a:solidFill>
              <a:latin typeface="Arial"/>
              <a:ea typeface="Arial"/>
              <a:cs typeface="Arial"/>
              <a:sym typeface="Arial"/>
            </a:endParaRPr>
          </a:p>
          <a:p>
            <a:pPr marL="285750" lvl="0" indent="-76200" algn="l" rtl="0">
              <a:lnSpc>
                <a:spcPct val="100000"/>
              </a:lnSpc>
              <a:spcBef>
                <a:spcPts val="1240"/>
              </a:spcBef>
              <a:spcAft>
                <a:spcPts val="0"/>
              </a:spcAft>
              <a:buSzPct val="42857"/>
              <a:buChar char="●"/>
            </a:pPr>
            <a:r>
              <a:rPr lang="en-US" sz="7000">
                <a:solidFill>
                  <a:schemeClr val="lt2"/>
                </a:solidFill>
                <a:latin typeface="Arial"/>
                <a:ea typeface="Arial"/>
                <a:cs typeface="Arial"/>
                <a:sym typeface="Arial"/>
              </a:rPr>
              <a:t>import sklearn</a:t>
            </a:r>
            <a:endParaRPr sz="7000">
              <a:solidFill>
                <a:schemeClr val="lt2"/>
              </a:solidFill>
              <a:latin typeface="Arial"/>
              <a:ea typeface="Arial"/>
              <a:cs typeface="Arial"/>
              <a:sym typeface="Arial"/>
            </a:endParaRPr>
          </a:p>
          <a:p>
            <a:pPr marL="285750" lvl="0" indent="-52070" algn="l" rtl="0">
              <a:lnSpc>
                <a:spcPct val="100000"/>
              </a:lnSpc>
              <a:spcBef>
                <a:spcPts val="1240"/>
              </a:spcBef>
              <a:spcAft>
                <a:spcPts val="0"/>
              </a:spcAft>
              <a:buSzPct val="115000"/>
              <a:buNone/>
            </a:pPr>
            <a:endParaRPr sz="3200">
              <a:latin typeface="Arial"/>
              <a:ea typeface="Arial"/>
              <a:cs typeface="Arial"/>
              <a:sym typeface="Arial"/>
            </a:endParaRPr>
          </a:p>
          <a:p>
            <a:pPr marL="0" lvl="0" indent="0" algn="l" rtl="0">
              <a:lnSpc>
                <a:spcPct val="100000"/>
              </a:lnSpc>
              <a:spcBef>
                <a:spcPts val="1240"/>
              </a:spcBef>
              <a:spcAft>
                <a:spcPts val="0"/>
              </a:spcAft>
              <a:buSzPct val="115000"/>
              <a:buNone/>
            </a:pPr>
            <a:endParaRPr sz="3200">
              <a:latin typeface="Arial"/>
              <a:ea typeface="Arial"/>
              <a:cs typeface="Arial"/>
              <a:sym typeface="Arial"/>
            </a:endParaRPr>
          </a:p>
          <a:p>
            <a:pPr marL="0" lvl="0" indent="0" algn="l" rtl="0">
              <a:lnSpc>
                <a:spcPct val="100000"/>
              </a:lnSpc>
              <a:spcBef>
                <a:spcPts val="1120"/>
              </a:spcBef>
              <a:spcAft>
                <a:spcPts val="0"/>
              </a:spcAft>
              <a:buSzPct val="115000"/>
              <a:buNone/>
            </a:pPr>
            <a:endParaRPr sz="2600"/>
          </a:p>
        </p:txBody>
      </p:sp>
      <p:sp>
        <p:nvSpPr>
          <p:cNvPr id="201" name="Google Shape;201;p7"/>
          <p:cNvSpPr txBox="1"/>
          <p:nvPr/>
        </p:nvSpPr>
        <p:spPr>
          <a:xfrm>
            <a:off x="10684855" y="6657945"/>
            <a:ext cx="1507144"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CC BY-NC-ND</a:t>
            </a:r>
            <a:r>
              <a:rPr lang="en-US" sz="700" b="0" i="0" u="none" strike="noStrike" cap="none">
                <a:solidFill>
                  <a:srgbClr val="FFFFFF"/>
                </a:solidFill>
                <a:latin typeface="Arial"/>
                <a:ea typeface="Arial"/>
                <a:cs typeface="Arial"/>
                <a:sym typeface="Arial"/>
              </a:rPr>
              <a:t>.</a:t>
            </a:r>
            <a:endParaRPr sz="7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1295400" y="1024575"/>
            <a:ext cx="9601200" cy="840300"/>
          </a:xfrm>
          <a:prstGeom prst="rect">
            <a:avLst/>
          </a:prstGeom>
          <a:blipFill rotWithShape="1">
            <a:blip r:embed="rId4">
              <a:alphaModFix/>
            </a:blip>
            <a:tile tx="0" ty="0" sx="100000" sy="100000" flip="none" algn="tl"/>
          </a:blip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285750" lvl="0" indent="-285750" algn="ctr" rtl="0">
              <a:lnSpc>
                <a:spcPct val="90000"/>
              </a:lnSpc>
              <a:spcBef>
                <a:spcPts val="0"/>
              </a:spcBef>
              <a:spcAft>
                <a:spcPts val="0"/>
              </a:spcAft>
              <a:buClr>
                <a:srgbClr val="FFFFFF"/>
              </a:buClr>
              <a:buSzPts val="5400"/>
              <a:buFont typeface="Arial"/>
              <a:buNone/>
            </a:pPr>
            <a:r>
              <a:rPr lang="en-US" sz="5400">
                <a:solidFill>
                  <a:srgbClr val="FFFFFF"/>
                </a:solidFill>
              </a:rPr>
              <a:t>Data preprocessing</a:t>
            </a:r>
            <a:endParaRPr sz="5400">
              <a:solidFill>
                <a:srgbClr val="FFFFFF"/>
              </a:solidFill>
            </a:endParaRPr>
          </a:p>
        </p:txBody>
      </p:sp>
      <p:sp>
        <p:nvSpPr>
          <p:cNvPr id="207" name="Google Shape;207;p8"/>
          <p:cNvSpPr txBox="1"/>
          <p:nvPr/>
        </p:nvSpPr>
        <p:spPr>
          <a:xfrm>
            <a:off x="816150" y="2845575"/>
            <a:ext cx="105597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solidFill>
                  <a:schemeClr val="dk2"/>
                </a:solidFill>
              </a:rPr>
              <a:t>Here the data of numerical values were replaced by mean and categorical were replaced by median</a:t>
            </a:r>
            <a:endParaRPr sz="2100">
              <a:solidFill>
                <a:schemeClr val="dk2"/>
              </a:solidFill>
            </a:endParaRPr>
          </a:p>
          <a:p>
            <a:pPr marL="0" marR="0" lvl="0" indent="0" algn="l" rtl="0">
              <a:lnSpc>
                <a:spcPct val="100000"/>
              </a:lnSpc>
              <a:spcBef>
                <a:spcPts val="0"/>
              </a:spcBef>
              <a:spcAft>
                <a:spcPts val="0"/>
              </a:spcAft>
              <a:buClr>
                <a:srgbClr val="000000"/>
              </a:buClr>
              <a:buSzPts val="1800"/>
              <a:buFont typeface="Arial"/>
              <a:buNone/>
            </a:pPr>
            <a:r>
              <a:rPr lang="en-US" sz="2100">
                <a:solidFill>
                  <a:schemeClr val="dk2"/>
                </a:solidFill>
              </a:rPr>
              <a:t> </a:t>
            </a:r>
            <a:r>
              <a:rPr lang="en-US" sz="1800">
                <a:solidFill>
                  <a:schemeClr val="dk2"/>
                </a:solidFill>
              </a:rPr>
              <a:t>   </a:t>
            </a:r>
            <a:r>
              <a:rPr lang="en-US" sz="1900" b="0" i="0" u="none" strike="noStrike" cap="none">
                <a:solidFill>
                  <a:schemeClr val="dk1"/>
                </a:solidFill>
                <a:latin typeface="Arial"/>
                <a:ea typeface="Arial"/>
                <a:cs typeface="Arial"/>
                <a:sym typeface="Arial"/>
              </a:rPr>
              <a:t> </a:t>
            </a:r>
            <a:endParaRPr sz="1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chemeClr val="dk2"/>
                </a:solidFill>
                <a:latin typeface="Arial"/>
                <a:ea typeface="Arial"/>
                <a:cs typeface="Arial"/>
                <a:sym typeface="Arial"/>
              </a:rPr>
              <a:t>*</a:t>
            </a:r>
            <a:r>
              <a:rPr lang="en-US" sz="2100" b="0" i="0" u="sng" strike="noStrike" cap="none">
                <a:solidFill>
                  <a:schemeClr val="dk2"/>
                </a:solidFill>
                <a:latin typeface="Arial"/>
                <a:ea typeface="Arial"/>
                <a:cs typeface="Arial"/>
                <a:sym typeface="Arial"/>
              </a:rPr>
              <a:t>Data Cleaning and Feature Selection</a:t>
            </a:r>
            <a:endParaRPr sz="2100" b="0" i="0" u="sng" strike="noStrike" cap="none">
              <a:solidFill>
                <a:schemeClr val="dk2"/>
              </a:solidFill>
              <a:latin typeface="Arial"/>
              <a:ea typeface="Arial"/>
              <a:cs typeface="Arial"/>
              <a:sym typeface="Arial"/>
            </a:endParaRPr>
          </a:p>
          <a:p>
            <a:pPr marL="285750" marR="0" lvl="0" indent="-292100" algn="l" rtl="0">
              <a:lnSpc>
                <a:spcPct val="100000"/>
              </a:lnSpc>
              <a:spcBef>
                <a:spcPts val="0"/>
              </a:spcBef>
              <a:spcAft>
                <a:spcPts val="0"/>
              </a:spcAft>
              <a:buClr>
                <a:schemeClr val="dk2"/>
              </a:buClr>
              <a:buSzPts val="2100"/>
              <a:buFont typeface="Arial"/>
              <a:buChar char="•"/>
            </a:pPr>
            <a:r>
              <a:rPr lang="en-US" sz="2100" b="0" i="0" u="none" strike="noStrike" cap="none">
                <a:solidFill>
                  <a:schemeClr val="dk2"/>
                </a:solidFill>
                <a:latin typeface="Arial"/>
                <a:ea typeface="Arial"/>
                <a:cs typeface="Arial"/>
                <a:sym typeface="Arial"/>
              </a:rPr>
              <a:t>Data cleaning is the process of fixing or removing incorrect, corrupted, incorrectly formatted, duplicate, or incomplete data within a dataset.</a:t>
            </a:r>
            <a:endParaRPr sz="2100" b="0" i="0" u="none" strike="noStrike" cap="none">
              <a:solidFill>
                <a:schemeClr val="dk2"/>
              </a:solidFill>
              <a:latin typeface="Arial"/>
              <a:ea typeface="Arial"/>
              <a:cs typeface="Arial"/>
              <a:sym typeface="Arial"/>
            </a:endParaRPr>
          </a:p>
          <a:p>
            <a:pPr marL="285750" marR="0" lvl="0" indent="-292100" algn="l" rtl="0">
              <a:lnSpc>
                <a:spcPct val="100000"/>
              </a:lnSpc>
              <a:spcBef>
                <a:spcPts val="0"/>
              </a:spcBef>
              <a:spcAft>
                <a:spcPts val="0"/>
              </a:spcAft>
              <a:buClr>
                <a:schemeClr val="dk2"/>
              </a:buClr>
              <a:buSzPts val="2100"/>
              <a:buFont typeface="Arial"/>
              <a:buChar char="•"/>
            </a:pPr>
            <a:r>
              <a:rPr lang="en-US" sz="2100" b="0" i="0" u="none" strike="noStrike" cap="none">
                <a:solidFill>
                  <a:schemeClr val="dk2"/>
                </a:solidFill>
                <a:latin typeface="Arial"/>
                <a:ea typeface="Arial"/>
                <a:cs typeface="Arial"/>
                <a:sym typeface="Arial"/>
              </a:rPr>
              <a:t>df.isnull().any()</a:t>
            </a:r>
            <a:endParaRPr sz="2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626"/>
              </a:buClr>
              <a:buSzPts val="3700"/>
              <a:buFont typeface="Arial"/>
              <a:buNone/>
            </a:pPr>
            <a:r>
              <a:rPr lang="en-US" sz="3700"/>
              <a:t>TRAINING AND TEST DATA</a:t>
            </a:r>
            <a:endParaRPr sz="3700"/>
          </a:p>
        </p:txBody>
      </p:sp>
      <p:sp>
        <p:nvSpPr>
          <p:cNvPr id="213" name="Google Shape;213;p9"/>
          <p:cNvSpPr txBox="1">
            <a:spLocks noGrp="1"/>
          </p:cNvSpPr>
          <p:nvPr>
            <p:ph idx="1"/>
          </p:nvPr>
        </p:nvSpPr>
        <p:spPr>
          <a:xfrm>
            <a:off x="806037" y="2358263"/>
            <a:ext cx="5072062" cy="437511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300"/>
              <a:buNone/>
            </a:pPr>
            <a:r>
              <a:rPr lang="en-US" sz="2000" u="sng">
                <a:latin typeface="Arial"/>
                <a:ea typeface="Arial"/>
                <a:cs typeface="Arial"/>
                <a:sym typeface="Arial"/>
              </a:rPr>
              <a:t>Split the dataset into train and test set</a:t>
            </a:r>
            <a:endParaRPr sz="2000" u="sng">
              <a:latin typeface="Arial"/>
              <a:ea typeface="Arial"/>
              <a:cs typeface="Arial"/>
              <a:sym typeface="Arial"/>
            </a:endParaRPr>
          </a:p>
          <a:p>
            <a:pPr marL="0" lvl="0" indent="0" algn="l" rtl="0">
              <a:lnSpc>
                <a:spcPct val="100000"/>
              </a:lnSpc>
              <a:spcBef>
                <a:spcPts val="1000"/>
              </a:spcBef>
              <a:spcAft>
                <a:spcPts val="0"/>
              </a:spcAft>
              <a:buSzPts val="2300"/>
              <a:buNone/>
            </a:pPr>
            <a:r>
              <a:rPr lang="en-US" sz="2000">
                <a:latin typeface="Arial"/>
                <a:ea typeface="Arial"/>
                <a:cs typeface="Arial"/>
                <a:sym typeface="Arial"/>
              </a:rPr>
              <a:t>* Train/Test is a method to measure the accuracy of your model.</a:t>
            </a:r>
            <a:endParaRPr sz="2000">
              <a:latin typeface="Arial"/>
              <a:ea typeface="Arial"/>
              <a:cs typeface="Arial"/>
              <a:sym typeface="Arial"/>
            </a:endParaRPr>
          </a:p>
          <a:p>
            <a:pPr marL="0" lvl="0" indent="0" algn="l" rtl="0">
              <a:lnSpc>
                <a:spcPct val="100000"/>
              </a:lnSpc>
              <a:spcBef>
                <a:spcPts val="1000"/>
              </a:spcBef>
              <a:spcAft>
                <a:spcPts val="0"/>
              </a:spcAft>
              <a:buSzPts val="2300"/>
              <a:buNone/>
            </a:pPr>
            <a:r>
              <a:rPr lang="en-US" sz="2000">
                <a:latin typeface="Arial"/>
                <a:ea typeface="Arial"/>
                <a:cs typeface="Arial"/>
                <a:sym typeface="Arial"/>
              </a:rPr>
              <a:t>*Training data sets are sets on which you train your machine i.e algorithm to form relationships between variables.</a:t>
            </a:r>
            <a:endParaRPr sz="2000">
              <a:latin typeface="Arial"/>
              <a:ea typeface="Arial"/>
              <a:cs typeface="Arial"/>
              <a:sym typeface="Arial"/>
            </a:endParaRPr>
          </a:p>
          <a:p>
            <a:pPr marL="285750" lvl="0" indent="-285750" algn="l" rtl="0">
              <a:lnSpc>
                <a:spcPct val="100000"/>
              </a:lnSpc>
              <a:spcBef>
                <a:spcPts val="1000"/>
              </a:spcBef>
              <a:spcAft>
                <a:spcPts val="0"/>
              </a:spcAft>
              <a:buSzPts val="2300"/>
              <a:buNone/>
            </a:pPr>
            <a:r>
              <a:rPr lang="en-US" sz="2000">
                <a:latin typeface="Arial"/>
                <a:ea typeface="Arial"/>
                <a:cs typeface="Arial"/>
                <a:sym typeface="Arial"/>
              </a:rPr>
              <a:t>*Testing data set helps you to validate that the training has happened efficiently in terms of either accuracy, or precision so on.</a:t>
            </a:r>
            <a:endParaRPr sz="2000">
              <a:latin typeface="Arial"/>
              <a:ea typeface="Arial"/>
              <a:cs typeface="Arial"/>
              <a:sym typeface="Arial"/>
            </a:endParaRPr>
          </a:p>
          <a:p>
            <a:pPr marL="0" lvl="0" indent="0" algn="l" rtl="0">
              <a:lnSpc>
                <a:spcPct val="100000"/>
              </a:lnSpc>
              <a:spcBef>
                <a:spcPts val="860"/>
              </a:spcBef>
              <a:spcAft>
                <a:spcPts val="0"/>
              </a:spcAft>
              <a:buSzPts val="1495"/>
              <a:buNone/>
            </a:pPr>
            <a:r>
              <a:rPr lang="en-US" sz="1300"/>
              <a:t/>
            </a:r>
            <a:br>
              <a:rPr lang="en-US" sz="1300"/>
            </a:br>
            <a:endParaRPr sz="1300"/>
          </a:p>
        </p:txBody>
      </p:sp>
      <p:pic>
        <p:nvPicPr>
          <p:cNvPr id="214" name="Google Shape;214;p9" descr="Graphical user interface, application&#10;&#10;Description automatically generated"/>
          <p:cNvPicPr preferRelativeResize="0"/>
          <p:nvPr/>
        </p:nvPicPr>
        <p:blipFill rotWithShape="1">
          <a:blip r:embed="rId4">
            <a:alphaModFix/>
          </a:blip>
          <a:srcRect/>
          <a:stretch/>
        </p:blipFill>
        <p:spPr>
          <a:xfrm>
            <a:off x="6590665" y="725170"/>
            <a:ext cx="4898390" cy="5408295"/>
          </a:xfrm>
          <a:prstGeom prst="rect">
            <a:avLst/>
          </a:prstGeom>
          <a:noFill/>
          <a:ln>
            <a:noFill/>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TotalTime>
  <Words>706</Words>
  <PresentationFormat>Custom</PresentationFormat>
  <Paragraphs>101</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Flow</vt:lpstr>
      <vt:lpstr>Slide 1</vt:lpstr>
      <vt:lpstr>loan status prediction using exploratory  data anlysis</vt:lpstr>
      <vt:lpstr>What is Loan Status</vt:lpstr>
      <vt:lpstr>DATA SOURCE</vt:lpstr>
      <vt:lpstr>Describe the dataset </vt:lpstr>
      <vt:lpstr>Steps</vt:lpstr>
      <vt:lpstr>Import Libraries and read data set </vt:lpstr>
      <vt:lpstr>Data preprocessing</vt:lpstr>
      <vt:lpstr>TRAINING AND TEST DATA</vt:lpstr>
      <vt:lpstr>Slide 10</vt:lpstr>
      <vt:lpstr>Slide 11</vt:lpstr>
      <vt:lpstr>Slide 12</vt:lpstr>
      <vt:lpstr>Slide 13</vt:lpstr>
      <vt:lpstr>Exploratory Data Analysis: </vt:lpstr>
      <vt:lpstr>Slide 15</vt:lpstr>
      <vt:lpstr>Slide 16</vt:lpstr>
      <vt:lpstr>Slide 17</vt:lpstr>
      <vt:lpstr>Slide 18</vt:lpstr>
      <vt:lpstr>Slide 19</vt:lpstr>
      <vt:lpstr>Conclusion: </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ROCKSTAR</cp:lastModifiedBy>
  <cp:revision>6</cp:revision>
  <dcterms:created xsi:type="dcterms:W3CDTF">2021-07-24T08:36:00Z</dcterms:created>
  <dcterms:modified xsi:type="dcterms:W3CDTF">2021-08-01T13:27:45Z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